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0" r:id="rId17"/>
    <p:sldId id="272" r:id="rId18"/>
    <p:sldId id="273" r:id="rId19"/>
    <p:sldId id="274" r:id="rId20"/>
    <p:sldId id="275" r:id="rId21"/>
    <p:sldId id="276" r:id="rId22"/>
    <p:sldId id="277" r:id="rId23"/>
    <p:sldId id="278" r:id="rId24"/>
    <p:sldId id="279" r:id="rId25"/>
    <p:sldId id="282" r:id="rId26"/>
    <p:sldId id="280" r:id="rId27"/>
    <p:sldId id="281"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68" d="100"/>
          <a:sy n="68" d="100"/>
        </p:scale>
        <p:origin x="8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2082664D-6024-431E-969D-E07F568C6318}" type="datetimeFigureOut">
              <a:rPr lang="es-MX" smtClean="0"/>
              <a:t>30/09/2018</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EB8EC9F5-BCB2-42F0-A2B4-9F1ADE8861F7}" type="slidenum">
              <a:rPr lang="es-MX" smtClean="0"/>
              <a:t>‹Nº›</a:t>
            </a:fld>
            <a:endParaRPr lang="es-MX"/>
          </a:p>
        </p:txBody>
      </p:sp>
    </p:spTree>
    <p:extLst>
      <p:ext uri="{BB962C8B-B14F-4D97-AF65-F5344CB8AC3E}">
        <p14:creationId xmlns:p14="http://schemas.microsoft.com/office/powerpoint/2010/main" val="36162198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2082664D-6024-431E-969D-E07F568C6318}" type="datetimeFigureOut">
              <a:rPr lang="es-MX" smtClean="0"/>
              <a:t>30/09/2018</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EB8EC9F5-BCB2-42F0-A2B4-9F1ADE8861F7}" type="slidenum">
              <a:rPr lang="es-MX" smtClean="0"/>
              <a:t>‹Nº›</a:t>
            </a:fld>
            <a:endParaRPr lang="es-MX"/>
          </a:p>
        </p:txBody>
      </p:sp>
    </p:spTree>
    <p:extLst>
      <p:ext uri="{BB962C8B-B14F-4D97-AF65-F5344CB8AC3E}">
        <p14:creationId xmlns:p14="http://schemas.microsoft.com/office/powerpoint/2010/main" val="1947228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4" name="Date Placeholder 3"/>
          <p:cNvSpPr>
            <a:spLocks noGrp="1"/>
          </p:cNvSpPr>
          <p:nvPr>
            <p:ph type="dt" sz="half" idx="10"/>
          </p:nvPr>
        </p:nvSpPr>
        <p:spPr/>
        <p:txBody>
          <a:bodyPr/>
          <a:lstStyle/>
          <a:p>
            <a:fld id="{2082664D-6024-431E-969D-E07F568C6318}" type="datetimeFigureOut">
              <a:rPr lang="es-MX" smtClean="0"/>
              <a:t>30/09/2018</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EB8EC9F5-BCB2-42F0-A2B4-9F1ADE8861F7}" type="slidenum">
              <a:rPr lang="es-MX" smtClean="0"/>
              <a:t>‹Nº›</a:t>
            </a:fld>
            <a:endParaRPr lang="es-MX"/>
          </a:p>
        </p:txBody>
      </p:sp>
    </p:spTree>
    <p:extLst>
      <p:ext uri="{BB962C8B-B14F-4D97-AF65-F5344CB8AC3E}">
        <p14:creationId xmlns:p14="http://schemas.microsoft.com/office/powerpoint/2010/main" val="2262165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
              <a:t>Haga clic para modificar el estilo de título del patrón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s-ES"/>
              <a:t>Editar los estilos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4" name="Date Placeholder 3"/>
          <p:cNvSpPr>
            <a:spLocks noGrp="1"/>
          </p:cNvSpPr>
          <p:nvPr>
            <p:ph type="dt" sz="half" idx="10"/>
          </p:nvPr>
        </p:nvSpPr>
        <p:spPr/>
        <p:txBody>
          <a:bodyPr/>
          <a:lstStyle/>
          <a:p>
            <a:fld id="{2082664D-6024-431E-969D-E07F568C6318}" type="datetimeFigureOut">
              <a:rPr lang="es-MX" smtClean="0"/>
              <a:t>30/09/2018</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EB8EC9F5-BCB2-42F0-A2B4-9F1ADE8861F7}" type="slidenum">
              <a:rPr lang="es-MX" smtClean="0"/>
              <a:t>‹Nº›</a:t>
            </a:fld>
            <a:endParaRPr lang="es-MX"/>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3880775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2082664D-6024-431E-969D-E07F568C6318}" type="datetimeFigureOut">
              <a:rPr lang="es-MX" smtClean="0"/>
              <a:t>30/09/2018</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EB8EC9F5-BCB2-42F0-A2B4-9F1ADE8861F7}" type="slidenum">
              <a:rPr lang="es-MX" smtClean="0"/>
              <a:t>‹Nº›</a:t>
            </a:fld>
            <a:endParaRPr lang="es-MX"/>
          </a:p>
        </p:txBody>
      </p:sp>
    </p:spTree>
    <p:extLst>
      <p:ext uri="{BB962C8B-B14F-4D97-AF65-F5344CB8AC3E}">
        <p14:creationId xmlns:p14="http://schemas.microsoft.com/office/powerpoint/2010/main" val="34413066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082664D-6024-431E-969D-E07F568C6318}" type="datetimeFigureOut">
              <a:rPr lang="es-MX" smtClean="0"/>
              <a:t>30/09/2018</a:t>
            </a:fld>
            <a:endParaRPr lang="es-MX"/>
          </a:p>
        </p:txBody>
      </p:sp>
      <p:sp>
        <p:nvSpPr>
          <p:cNvPr id="4"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EB8EC9F5-BCB2-42F0-A2B4-9F1ADE8861F7}" type="slidenum">
              <a:rPr lang="es-MX" smtClean="0"/>
              <a:t>‹Nº›</a:t>
            </a:fld>
            <a:endParaRPr lang="es-MX"/>
          </a:p>
        </p:txBody>
      </p:sp>
    </p:spTree>
    <p:extLst>
      <p:ext uri="{BB962C8B-B14F-4D97-AF65-F5344CB8AC3E}">
        <p14:creationId xmlns:p14="http://schemas.microsoft.com/office/powerpoint/2010/main" val="20031327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082664D-6024-431E-969D-E07F568C6318}" type="datetimeFigureOut">
              <a:rPr lang="es-MX" smtClean="0"/>
              <a:t>30/09/2018</a:t>
            </a:fld>
            <a:endParaRPr lang="es-MX"/>
          </a:p>
        </p:txBody>
      </p:sp>
      <p:sp>
        <p:nvSpPr>
          <p:cNvPr id="4"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EB8EC9F5-BCB2-42F0-A2B4-9F1ADE8861F7}" type="slidenum">
              <a:rPr lang="es-MX" smtClean="0"/>
              <a:t>‹Nº›</a:t>
            </a:fld>
            <a:endParaRPr lang="es-MX"/>
          </a:p>
        </p:txBody>
      </p:sp>
    </p:spTree>
    <p:extLst>
      <p:ext uri="{BB962C8B-B14F-4D97-AF65-F5344CB8AC3E}">
        <p14:creationId xmlns:p14="http://schemas.microsoft.com/office/powerpoint/2010/main" val="17427306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082664D-6024-431E-969D-E07F568C6318}" type="datetimeFigureOut">
              <a:rPr lang="es-MX" smtClean="0"/>
              <a:t>30/09/2018</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EB8EC9F5-BCB2-42F0-A2B4-9F1ADE8861F7}" type="slidenum">
              <a:rPr lang="es-MX" smtClean="0"/>
              <a:t>‹Nº›</a:t>
            </a:fld>
            <a:endParaRPr lang="es-MX"/>
          </a:p>
        </p:txBody>
      </p:sp>
    </p:spTree>
    <p:extLst>
      <p:ext uri="{BB962C8B-B14F-4D97-AF65-F5344CB8AC3E}">
        <p14:creationId xmlns:p14="http://schemas.microsoft.com/office/powerpoint/2010/main" val="34022358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082664D-6024-431E-969D-E07F568C6318}" type="datetimeFigureOut">
              <a:rPr lang="es-MX" smtClean="0"/>
              <a:t>30/09/2018</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EB8EC9F5-BCB2-42F0-A2B4-9F1ADE8861F7}" type="slidenum">
              <a:rPr lang="es-MX" smtClean="0"/>
              <a:t>‹Nº›</a:t>
            </a:fld>
            <a:endParaRPr lang="es-MX"/>
          </a:p>
        </p:txBody>
      </p:sp>
    </p:spTree>
    <p:extLst>
      <p:ext uri="{BB962C8B-B14F-4D97-AF65-F5344CB8AC3E}">
        <p14:creationId xmlns:p14="http://schemas.microsoft.com/office/powerpoint/2010/main" val="108160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3"/>
          <p:cNvSpPr>
            <a:spLocks noGrp="1"/>
          </p:cNvSpPr>
          <p:nvPr>
            <p:ph type="dt" sz="half" idx="10"/>
          </p:nvPr>
        </p:nvSpPr>
        <p:spPr/>
        <p:txBody>
          <a:bodyPr/>
          <a:lstStyle/>
          <a:p>
            <a:fld id="{2082664D-6024-431E-969D-E07F568C6318}" type="datetimeFigureOut">
              <a:rPr lang="es-MX" smtClean="0"/>
              <a:t>30/09/2018</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EB8EC9F5-BCB2-42F0-A2B4-9F1ADE8861F7}" type="slidenum">
              <a:rPr lang="es-MX" smtClean="0"/>
              <a:t>‹Nº›</a:t>
            </a:fld>
            <a:endParaRPr lang="es-MX"/>
          </a:p>
        </p:txBody>
      </p:sp>
    </p:spTree>
    <p:extLst>
      <p:ext uri="{BB962C8B-B14F-4D97-AF65-F5344CB8AC3E}">
        <p14:creationId xmlns:p14="http://schemas.microsoft.com/office/powerpoint/2010/main" val="949536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2082664D-6024-431E-969D-E07F568C6318}" type="datetimeFigureOut">
              <a:rPr lang="es-MX" smtClean="0"/>
              <a:t>30/09/2018</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EB8EC9F5-BCB2-42F0-A2B4-9F1ADE8861F7}" type="slidenum">
              <a:rPr lang="es-MX" smtClean="0"/>
              <a:t>‹Nº›</a:t>
            </a:fld>
            <a:endParaRPr lang="es-MX"/>
          </a:p>
        </p:txBody>
      </p:sp>
    </p:spTree>
    <p:extLst>
      <p:ext uri="{BB962C8B-B14F-4D97-AF65-F5344CB8AC3E}">
        <p14:creationId xmlns:p14="http://schemas.microsoft.com/office/powerpoint/2010/main" val="1986010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2082664D-6024-431E-969D-E07F568C6318}" type="datetimeFigureOut">
              <a:rPr lang="es-MX" smtClean="0"/>
              <a:t>30/09/2018</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EB8EC9F5-BCB2-42F0-A2B4-9F1ADE8861F7}" type="slidenum">
              <a:rPr lang="es-MX" smtClean="0"/>
              <a:t>‹Nº›</a:t>
            </a:fld>
            <a:endParaRPr lang="es-MX"/>
          </a:p>
        </p:txBody>
      </p:sp>
    </p:spTree>
    <p:extLst>
      <p:ext uri="{BB962C8B-B14F-4D97-AF65-F5344CB8AC3E}">
        <p14:creationId xmlns:p14="http://schemas.microsoft.com/office/powerpoint/2010/main" val="3242212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2082664D-6024-431E-969D-E07F568C6318}" type="datetimeFigureOut">
              <a:rPr lang="es-MX" smtClean="0"/>
              <a:t>30/09/2018</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EB8EC9F5-BCB2-42F0-A2B4-9F1ADE8861F7}" type="slidenum">
              <a:rPr lang="es-MX" smtClean="0"/>
              <a:t>‹Nº›</a:t>
            </a:fld>
            <a:endParaRPr lang="es-MX"/>
          </a:p>
        </p:txBody>
      </p:sp>
    </p:spTree>
    <p:extLst>
      <p:ext uri="{BB962C8B-B14F-4D97-AF65-F5344CB8AC3E}">
        <p14:creationId xmlns:p14="http://schemas.microsoft.com/office/powerpoint/2010/main" val="2686929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7" name="Date Placeholder 2"/>
          <p:cNvSpPr>
            <a:spLocks noGrp="1"/>
          </p:cNvSpPr>
          <p:nvPr>
            <p:ph type="dt" sz="half" idx="10"/>
          </p:nvPr>
        </p:nvSpPr>
        <p:spPr/>
        <p:txBody>
          <a:bodyPr/>
          <a:lstStyle/>
          <a:p>
            <a:fld id="{2082664D-6024-431E-969D-E07F568C6318}" type="datetimeFigureOut">
              <a:rPr lang="es-MX" smtClean="0"/>
              <a:t>30/09/2018</a:t>
            </a:fld>
            <a:endParaRPr lang="es-MX"/>
          </a:p>
        </p:txBody>
      </p:sp>
      <p:sp>
        <p:nvSpPr>
          <p:cNvPr id="5" name="Footer Placeholder 3"/>
          <p:cNvSpPr>
            <a:spLocks noGrp="1"/>
          </p:cNvSpPr>
          <p:nvPr>
            <p:ph type="ftr" sz="quarter" idx="11"/>
          </p:nvPr>
        </p:nvSpPr>
        <p:spPr/>
        <p:txBody>
          <a:bodyPr/>
          <a:lstStyle/>
          <a:p>
            <a:endParaRPr lang="es-MX"/>
          </a:p>
        </p:txBody>
      </p:sp>
      <p:sp>
        <p:nvSpPr>
          <p:cNvPr id="6" name="Slide Number Placeholder 4"/>
          <p:cNvSpPr>
            <a:spLocks noGrp="1"/>
          </p:cNvSpPr>
          <p:nvPr>
            <p:ph type="sldNum" sz="quarter" idx="12"/>
          </p:nvPr>
        </p:nvSpPr>
        <p:spPr/>
        <p:txBody>
          <a:bodyPr/>
          <a:lstStyle/>
          <a:p>
            <a:fld id="{EB8EC9F5-BCB2-42F0-A2B4-9F1ADE8861F7}" type="slidenum">
              <a:rPr lang="es-MX" smtClean="0"/>
              <a:t>‹Nº›</a:t>
            </a:fld>
            <a:endParaRPr lang="es-MX"/>
          </a:p>
        </p:txBody>
      </p:sp>
    </p:spTree>
    <p:extLst>
      <p:ext uri="{BB962C8B-B14F-4D97-AF65-F5344CB8AC3E}">
        <p14:creationId xmlns:p14="http://schemas.microsoft.com/office/powerpoint/2010/main" val="15976191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2082664D-6024-431E-969D-E07F568C6318}" type="datetimeFigureOut">
              <a:rPr lang="es-MX" smtClean="0"/>
              <a:t>30/09/2018</a:t>
            </a:fld>
            <a:endParaRPr lang="es-MX"/>
          </a:p>
        </p:txBody>
      </p:sp>
      <p:sp>
        <p:nvSpPr>
          <p:cNvPr id="5" name="Footer Placeholder 2"/>
          <p:cNvSpPr>
            <a:spLocks noGrp="1"/>
          </p:cNvSpPr>
          <p:nvPr>
            <p:ph type="ftr" sz="quarter" idx="11"/>
          </p:nvPr>
        </p:nvSpPr>
        <p:spPr/>
        <p:txBody>
          <a:bodyPr/>
          <a:lstStyle/>
          <a:p>
            <a:endParaRPr lang="es-MX"/>
          </a:p>
        </p:txBody>
      </p:sp>
      <p:sp>
        <p:nvSpPr>
          <p:cNvPr id="6" name="Slide Number Placeholder 3"/>
          <p:cNvSpPr>
            <a:spLocks noGrp="1"/>
          </p:cNvSpPr>
          <p:nvPr>
            <p:ph type="sldNum" sz="quarter" idx="12"/>
          </p:nvPr>
        </p:nvSpPr>
        <p:spPr/>
        <p:txBody>
          <a:bodyPr/>
          <a:lstStyle/>
          <a:p>
            <a:fld id="{EB8EC9F5-BCB2-42F0-A2B4-9F1ADE8861F7}" type="slidenum">
              <a:rPr lang="es-MX" smtClean="0"/>
              <a:t>‹Nº›</a:t>
            </a:fld>
            <a:endParaRPr lang="es-MX"/>
          </a:p>
        </p:txBody>
      </p:sp>
    </p:spTree>
    <p:extLst>
      <p:ext uri="{BB962C8B-B14F-4D97-AF65-F5344CB8AC3E}">
        <p14:creationId xmlns:p14="http://schemas.microsoft.com/office/powerpoint/2010/main" val="1847458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7" name="Date Placeholder 4"/>
          <p:cNvSpPr>
            <a:spLocks noGrp="1"/>
          </p:cNvSpPr>
          <p:nvPr>
            <p:ph type="dt" sz="half" idx="10"/>
          </p:nvPr>
        </p:nvSpPr>
        <p:spPr/>
        <p:txBody>
          <a:bodyPr/>
          <a:lstStyle/>
          <a:p>
            <a:fld id="{2082664D-6024-431E-969D-E07F568C6318}" type="datetimeFigureOut">
              <a:rPr lang="es-MX" smtClean="0"/>
              <a:t>30/09/2018</a:t>
            </a:fld>
            <a:endParaRPr lang="es-MX"/>
          </a:p>
        </p:txBody>
      </p:sp>
      <p:sp>
        <p:nvSpPr>
          <p:cNvPr id="5" name="Footer Placeholder 5"/>
          <p:cNvSpPr>
            <a:spLocks noGrp="1"/>
          </p:cNvSpPr>
          <p:nvPr>
            <p:ph type="ftr" sz="quarter" idx="11"/>
          </p:nvPr>
        </p:nvSpPr>
        <p:spPr/>
        <p:txBody>
          <a:bodyPr/>
          <a:lstStyle/>
          <a:p>
            <a:endParaRPr lang="es-MX"/>
          </a:p>
        </p:txBody>
      </p:sp>
      <p:sp>
        <p:nvSpPr>
          <p:cNvPr id="6" name="Slide Number Placeholder 6"/>
          <p:cNvSpPr>
            <a:spLocks noGrp="1"/>
          </p:cNvSpPr>
          <p:nvPr>
            <p:ph type="sldNum" sz="quarter" idx="12"/>
          </p:nvPr>
        </p:nvSpPr>
        <p:spPr/>
        <p:txBody>
          <a:bodyPr/>
          <a:lstStyle/>
          <a:p>
            <a:fld id="{EB8EC9F5-BCB2-42F0-A2B4-9F1ADE8861F7}" type="slidenum">
              <a:rPr lang="es-MX" smtClean="0"/>
              <a:t>‹Nº›</a:t>
            </a:fld>
            <a:endParaRPr lang="es-MX"/>
          </a:p>
        </p:txBody>
      </p:sp>
    </p:spTree>
    <p:extLst>
      <p:ext uri="{BB962C8B-B14F-4D97-AF65-F5344CB8AC3E}">
        <p14:creationId xmlns:p14="http://schemas.microsoft.com/office/powerpoint/2010/main" val="547351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2082664D-6024-431E-969D-E07F568C6318}" type="datetimeFigureOut">
              <a:rPr lang="es-MX" smtClean="0"/>
              <a:t>30/09/2018</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EB8EC9F5-BCB2-42F0-A2B4-9F1ADE8861F7}" type="slidenum">
              <a:rPr lang="es-MX" smtClean="0"/>
              <a:t>‹Nº›</a:t>
            </a:fld>
            <a:endParaRPr lang="es-MX"/>
          </a:p>
        </p:txBody>
      </p:sp>
    </p:spTree>
    <p:extLst>
      <p:ext uri="{BB962C8B-B14F-4D97-AF65-F5344CB8AC3E}">
        <p14:creationId xmlns:p14="http://schemas.microsoft.com/office/powerpoint/2010/main" val="1060280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2082664D-6024-431E-969D-E07F568C6318}" type="datetimeFigureOut">
              <a:rPr lang="es-MX" smtClean="0"/>
              <a:t>30/09/2018</a:t>
            </a:fld>
            <a:endParaRPr lang="es-MX"/>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s-MX"/>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EB8EC9F5-BCB2-42F0-A2B4-9F1ADE8861F7}" type="slidenum">
              <a:rPr lang="es-MX" smtClean="0"/>
              <a:t>‹Nº›</a:t>
            </a:fld>
            <a:endParaRPr lang="es-MX"/>
          </a:p>
        </p:txBody>
      </p:sp>
    </p:spTree>
    <p:extLst>
      <p:ext uri="{BB962C8B-B14F-4D97-AF65-F5344CB8AC3E}">
        <p14:creationId xmlns:p14="http://schemas.microsoft.com/office/powerpoint/2010/main" val="352307652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1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2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www.goconqr.com/p/3398168-computo-movil-mind_map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D79B22-AE39-4D8E-AE7F-7C96B168BA2C}"/>
              </a:ext>
            </a:extLst>
          </p:cNvPr>
          <p:cNvSpPr>
            <a:spLocks noGrp="1"/>
          </p:cNvSpPr>
          <p:nvPr>
            <p:ph type="ctrTitle"/>
          </p:nvPr>
        </p:nvSpPr>
        <p:spPr>
          <a:xfrm>
            <a:off x="1287477" y="891208"/>
            <a:ext cx="8825658" cy="3329581"/>
          </a:xfrm>
        </p:spPr>
        <p:txBody>
          <a:bodyPr/>
          <a:lstStyle/>
          <a:p>
            <a:r>
              <a:rPr lang="es-MX" dirty="0"/>
              <a:t>EL COMPUTO MÓVIL.</a:t>
            </a:r>
          </a:p>
        </p:txBody>
      </p:sp>
      <p:sp>
        <p:nvSpPr>
          <p:cNvPr id="3" name="Subtítulo 2">
            <a:extLst>
              <a:ext uri="{FF2B5EF4-FFF2-40B4-BE49-F238E27FC236}">
                <a16:creationId xmlns:a16="http://schemas.microsoft.com/office/drawing/2014/main" id="{E7D5DDB0-307A-4AFD-837C-27CE3D7EBD10}"/>
              </a:ext>
            </a:extLst>
          </p:cNvPr>
          <p:cNvSpPr>
            <a:spLocks noGrp="1"/>
          </p:cNvSpPr>
          <p:nvPr>
            <p:ph type="subTitle" idx="1"/>
          </p:nvPr>
        </p:nvSpPr>
        <p:spPr>
          <a:xfrm>
            <a:off x="982676" y="5241206"/>
            <a:ext cx="8825658" cy="861420"/>
          </a:xfrm>
        </p:spPr>
        <p:txBody>
          <a:bodyPr/>
          <a:lstStyle/>
          <a:p>
            <a:r>
              <a:rPr lang="es-MX" dirty="0"/>
              <a:t>Temas selectos de programación.</a:t>
            </a:r>
          </a:p>
          <a:p>
            <a:r>
              <a:rPr lang="es-MX" dirty="0"/>
              <a:t>López Velázquez Víctor David.</a:t>
            </a:r>
          </a:p>
        </p:txBody>
      </p:sp>
    </p:spTree>
    <p:extLst>
      <p:ext uri="{BB962C8B-B14F-4D97-AF65-F5344CB8AC3E}">
        <p14:creationId xmlns:p14="http://schemas.microsoft.com/office/powerpoint/2010/main" val="57617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n relacionada">
            <a:extLst>
              <a:ext uri="{FF2B5EF4-FFF2-40B4-BE49-F238E27FC236}">
                <a16:creationId xmlns:a16="http://schemas.microsoft.com/office/drawing/2014/main" id="{AC3E3499-67AE-4276-8E34-4BA93F5B2914}"/>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649" y="16698"/>
            <a:ext cx="12264649" cy="6923593"/>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11C31CB2-D071-44C9-9CDF-FFD83B4ED401}"/>
              </a:ext>
            </a:extLst>
          </p:cNvPr>
          <p:cNvSpPr>
            <a:spLocks noGrp="1"/>
          </p:cNvSpPr>
          <p:nvPr>
            <p:ph idx="1"/>
          </p:nvPr>
        </p:nvSpPr>
        <p:spPr>
          <a:xfrm>
            <a:off x="318052" y="318052"/>
            <a:ext cx="11304105" cy="6202018"/>
          </a:xfrm>
        </p:spPr>
        <p:txBody>
          <a:bodyPr>
            <a:normAutofit fontScale="92500" lnSpcReduction="20000"/>
          </a:bodyPr>
          <a:lstStyle/>
          <a:p>
            <a:endParaRPr lang="es-MX" dirty="0"/>
          </a:p>
          <a:p>
            <a:r>
              <a:rPr lang="es-MX" b="1" dirty="0">
                <a:solidFill>
                  <a:schemeClr val="bg1">
                    <a:lumMod val="95000"/>
                    <a:lumOff val="5000"/>
                  </a:schemeClr>
                </a:solidFill>
              </a:rPr>
              <a:t>4. DISPOSITIVOS INTELIGENTES CONECTADOS. </a:t>
            </a:r>
          </a:p>
          <a:p>
            <a:pPr marL="0" indent="0">
              <a:buNone/>
            </a:pPr>
            <a:r>
              <a:rPr lang="es-MX" b="1" dirty="0">
                <a:solidFill>
                  <a:schemeClr val="bg1">
                    <a:lumMod val="95000"/>
                    <a:lumOff val="5000"/>
                  </a:schemeClr>
                </a:solidFill>
              </a:rPr>
              <a:t>El poder entregar mensajes, imágenes, archivos; así como realizar llamadas en tiempo real es otra de las tendencias de los Dispositivos Móviles. </a:t>
            </a:r>
          </a:p>
          <a:p>
            <a:pPr marL="0" indent="0">
              <a:buNone/>
            </a:pPr>
            <a:endParaRPr lang="es-MX" b="1" dirty="0">
              <a:solidFill>
                <a:schemeClr val="bg1">
                  <a:lumMod val="95000"/>
                  <a:lumOff val="5000"/>
                </a:schemeClr>
              </a:solidFill>
            </a:endParaRPr>
          </a:p>
          <a:p>
            <a:r>
              <a:rPr lang="es-MX" b="1" dirty="0">
                <a:solidFill>
                  <a:schemeClr val="bg1">
                    <a:lumMod val="95000"/>
                    <a:lumOff val="5000"/>
                  </a:schemeClr>
                </a:solidFill>
              </a:rPr>
              <a:t>5. INTERNET DE LAS COSAS. </a:t>
            </a:r>
          </a:p>
          <a:p>
            <a:pPr marL="0" indent="0">
              <a:buNone/>
            </a:pPr>
            <a:r>
              <a:rPr lang="es-MX" b="1" dirty="0">
                <a:solidFill>
                  <a:schemeClr val="bg1">
                    <a:lumMod val="95000"/>
                    <a:lumOff val="5000"/>
                  </a:schemeClr>
                </a:solidFill>
              </a:rPr>
              <a:t>En éste 2015, se estima que alrededor del mundo, existen más de 30,000 millones de Dispositivos Móviles y se espera un alza en el uso de estos en las próximas décadas.</a:t>
            </a:r>
          </a:p>
          <a:p>
            <a:pPr marL="0" indent="0">
              <a:buNone/>
            </a:pPr>
            <a:r>
              <a:rPr lang="es-MX" b="1" dirty="0">
                <a:solidFill>
                  <a:schemeClr val="bg1">
                    <a:lumMod val="95000"/>
                    <a:lumOff val="5000"/>
                  </a:schemeClr>
                </a:solidFill>
              </a:rPr>
              <a:t> </a:t>
            </a:r>
          </a:p>
          <a:p>
            <a:r>
              <a:rPr lang="es-MX" b="1" dirty="0">
                <a:solidFill>
                  <a:schemeClr val="bg1">
                    <a:lumMod val="95000"/>
                    <a:lumOff val="5000"/>
                  </a:schemeClr>
                </a:solidFill>
              </a:rPr>
              <a:t>6. COMPUTO EN LA NUBE. </a:t>
            </a:r>
          </a:p>
          <a:p>
            <a:pPr marL="0" indent="0">
              <a:buNone/>
            </a:pPr>
            <a:r>
              <a:rPr lang="es-MX" b="1" dirty="0">
                <a:solidFill>
                  <a:schemeClr val="bg1">
                    <a:lumMod val="95000"/>
                    <a:lumOff val="5000"/>
                  </a:schemeClr>
                </a:solidFill>
              </a:rPr>
              <a:t>Podrás tener acceso a internet, para guardar archivos en la "NUBE"; por parte del servidor, y que con ellos estarán a salvo de cualquier contratiempo y dificultad. Tal es el caso de las actuales aplicaciones de "GOOGLE".</a:t>
            </a:r>
          </a:p>
          <a:p>
            <a:pPr marL="0" indent="0">
              <a:buNone/>
            </a:pPr>
            <a:endParaRPr lang="es-MX" b="1" dirty="0">
              <a:solidFill>
                <a:schemeClr val="bg1">
                  <a:lumMod val="95000"/>
                  <a:lumOff val="5000"/>
                </a:schemeClr>
              </a:solidFill>
            </a:endParaRPr>
          </a:p>
          <a:p>
            <a:r>
              <a:rPr lang="es-MX" b="1" dirty="0">
                <a:solidFill>
                  <a:schemeClr val="bg1">
                    <a:lumMod val="95000"/>
                    <a:lumOff val="5000"/>
                  </a:schemeClr>
                </a:solidFill>
              </a:rPr>
              <a:t>7. CONGESTIÓN EN LAS REDES. </a:t>
            </a:r>
          </a:p>
          <a:p>
            <a:pPr marL="0" indent="0">
              <a:buNone/>
            </a:pPr>
            <a:r>
              <a:rPr lang="es-MX" b="1" dirty="0">
                <a:solidFill>
                  <a:schemeClr val="bg1">
                    <a:lumMod val="95000"/>
                    <a:lumOff val="5000"/>
                  </a:schemeClr>
                </a:solidFill>
              </a:rPr>
              <a:t>El crecimiento de las capacidades de transmisión de datos en las redes crecerá más lento que la información generada por los equipos conectados por lo que las redes sufrirán una congestión en el tráfico, a pesar de la evolución de las redes. </a:t>
            </a:r>
          </a:p>
          <a:p>
            <a:pPr marL="0" indent="0">
              <a:buNone/>
            </a:pPr>
            <a:r>
              <a:rPr lang="es-MX" b="1" dirty="0">
                <a:solidFill>
                  <a:schemeClr val="bg1">
                    <a:lumMod val="95000"/>
                    <a:lumOff val="5000"/>
                  </a:schemeClr>
                </a:solidFill>
              </a:rPr>
              <a:t> </a:t>
            </a:r>
          </a:p>
        </p:txBody>
      </p:sp>
    </p:spTree>
    <p:extLst>
      <p:ext uri="{BB962C8B-B14F-4D97-AF65-F5344CB8AC3E}">
        <p14:creationId xmlns:p14="http://schemas.microsoft.com/office/powerpoint/2010/main" val="3826202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n relacionada">
            <a:extLst>
              <a:ext uri="{FF2B5EF4-FFF2-40B4-BE49-F238E27FC236}">
                <a16:creationId xmlns:a16="http://schemas.microsoft.com/office/drawing/2014/main" id="{C0EDEE39-5038-4763-8955-6C373CB921C9}"/>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649" y="16698"/>
            <a:ext cx="12264649" cy="6923593"/>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1535B3EB-6A02-4F37-8453-BA588B8465E5}"/>
              </a:ext>
            </a:extLst>
          </p:cNvPr>
          <p:cNvSpPr>
            <a:spLocks noGrp="1"/>
          </p:cNvSpPr>
          <p:nvPr>
            <p:ph idx="1"/>
          </p:nvPr>
        </p:nvSpPr>
        <p:spPr>
          <a:xfrm>
            <a:off x="188912" y="250622"/>
            <a:ext cx="11685036" cy="6375465"/>
          </a:xfrm>
        </p:spPr>
        <p:txBody>
          <a:bodyPr>
            <a:normAutofit/>
          </a:bodyPr>
          <a:lstStyle/>
          <a:p>
            <a:endParaRPr lang="es-MX" dirty="0"/>
          </a:p>
          <a:p>
            <a:r>
              <a:rPr lang="es-MX" b="1" dirty="0">
                <a:solidFill>
                  <a:schemeClr val="bg1">
                    <a:lumMod val="95000"/>
                    <a:lumOff val="5000"/>
                  </a:schemeClr>
                </a:solidFill>
              </a:rPr>
              <a:t>8. ALMACENAMIENTO DE ENERGÍA Y TRANSFERENCIA TÁCTIL. </a:t>
            </a:r>
          </a:p>
          <a:p>
            <a:pPr marL="0" indent="0">
              <a:buNone/>
            </a:pPr>
            <a:r>
              <a:rPr lang="es-MX" b="1" dirty="0">
                <a:solidFill>
                  <a:schemeClr val="bg1">
                    <a:lumMod val="95000"/>
                    <a:lumOff val="5000"/>
                  </a:schemeClr>
                </a:solidFill>
              </a:rPr>
              <a:t>Tecnologías que permitan almacenar energía y cargar la batería de los dispositivos sin necesidad de conectarlos a la energía eléctrica. Tecnologías de contacto integradas en otros objetos, como las mesas de los restaurantes, para que con sólo colocar un teléfono sea posible recargar su batería e incluso transmitir información </a:t>
            </a:r>
          </a:p>
          <a:p>
            <a:r>
              <a:rPr lang="es-MX" b="1" dirty="0">
                <a:solidFill>
                  <a:schemeClr val="bg1">
                    <a:lumMod val="95000"/>
                    <a:lumOff val="5000"/>
                  </a:schemeClr>
                </a:solidFill>
              </a:rPr>
              <a:t>9. NAVEGACIÓN EN LUGARES CERRADOS. </a:t>
            </a:r>
          </a:p>
          <a:p>
            <a:pPr marL="0" indent="0">
              <a:buNone/>
            </a:pPr>
            <a:r>
              <a:rPr lang="es-MX" b="1" dirty="0">
                <a:solidFill>
                  <a:schemeClr val="bg1">
                    <a:lumMod val="95000"/>
                    <a:lumOff val="5000"/>
                  </a:schemeClr>
                </a:solidFill>
              </a:rPr>
              <a:t>Permite obtener direcciones para llegar a algún lugar, utiliza sistemas de navegación dentro de inmuebles como centros comerciales o centros de trabajo para mejorar la eficiencia. Estas tecnologías también podrán monetizarse para, por ejemplo, los negocios localizados en un centro comercial y envíen promociones a los usuarios dependiendo de su cercanía, gustos e intereses. </a:t>
            </a:r>
          </a:p>
          <a:p>
            <a:r>
              <a:rPr lang="es-MX" b="1" dirty="0">
                <a:solidFill>
                  <a:schemeClr val="bg1">
                    <a:lumMod val="95000"/>
                    <a:lumOff val="5000"/>
                  </a:schemeClr>
                </a:solidFill>
              </a:rPr>
              <a:t>10. UBICIUDAD. </a:t>
            </a:r>
          </a:p>
          <a:p>
            <a:pPr marL="0" indent="0">
              <a:buNone/>
            </a:pPr>
            <a:r>
              <a:rPr lang="es-MX" b="1" dirty="0">
                <a:solidFill>
                  <a:schemeClr val="bg1">
                    <a:lumMod val="95000"/>
                    <a:lumOff val="5000"/>
                  </a:schemeClr>
                </a:solidFill>
              </a:rPr>
              <a:t>El uso de las tecnologías móviles en todo momento y en todo lugar con soluciones que permitían resolver problemas gracias a los dispositivos móviles conectados a sensores de monitoreo, respaldadas por la analítica de datos. Por ejemplo, soluciones que puedan organizar la agenda diaria de un profesionista dependiendo del tráfico de una ciudad, así como recomendarle rutas y horarios de salida. </a:t>
            </a:r>
          </a:p>
        </p:txBody>
      </p:sp>
    </p:spTree>
    <p:extLst>
      <p:ext uri="{BB962C8B-B14F-4D97-AF65-F5344CB8AC3E}">
        <p14:creationId xmlns:p14="http://schemas.microsoft.com/office/powerpoint/2010/main" val="1186294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C103BA-DFA9-4AC7-90ED-1DF9FE7FBE14}"/>
              </a:ext>
            </a:extLst>
          </p:cNvPr>
          <p:cNvSpPr>
            <a:spLocks noGrp="1"/>
          </p:cNvSpPr>
          <p:nvPr>
            <p:ph type="title"/>
          </p:nvPr>
        </p:nvSpPr>
        <p:spPr>
          <a:xfrm>
            <a:off x="394319" y="293692"/>
            <a:ext cx="9404723" cy="1400530"/>
          </a:xfrm>
        </p:spPr>
        <p:txBody>
          <a:bodyPr/>
          <a:lstStyle/>
          <a:p>
            <a:r>
              <a:rPr lang="es-MX" i="1" dirty="0"/>
              <a:t>IMPORTANCIA.</a:t>
            </a:r>
            <a:endParaRPr lang="es-MX" dirty="0"/>
          </a:p>
        </p:txBody>
      </p:sp>
      <p:sp>
        <p:nvSpPr>
          <p:cNvPr id="3" name="Marcador de contenido 2">
            <a:extLst>
              <a:ext uri="{FF2B5EF4-FFF2-40B4-BE49-F238E27FC236}">
                <a16:creationId xmlns:a16="http://schemas.microsoft.com/office/drawing/2014/main" id="{EBD7A71F-861E-4D25-B602-0F5DE4F404B8}"/>
              </a:ext>
            </a:extLst>
          </p:cNvPr>
          <p:cNvSpPr>
            <a:spLocks noGrp="1"/>
          </p:cNvSpPr>
          <p:nvPr>
            <p:ph idx="1"/>
          </p:nvPr>
        </p:nvSpPr>
        <p:spPr>
          <a:xfrm>
            <a:off x="394319" y="1331259"/>
            <a:ext cx="11410122" cy="4195481"/>
          </a:xfrm>
        </p:spPr>
        <p:txBody>
          <a:bodyPr/>
          <a:lstStyle/>
          <a:p>
            <a:pPr algn="just"/>
            <a:r>
              <a:rPr lang="es-MX" dirty="0"/>
              <a:t>La Tecnología Móvil facilita que la persona que genera la información aborde en el mismo momento en que dicha información se genere, donde permite una consulta al momento en que el usuario necesita utilizar la información evitando que se tenga que mover de un sitio a otro para conseguirla. </a:t>
            </a:r>
          </a:p>
        </p:txBody>
      </p:sp>
      <p:pic>
        <p:nvPicPr>
          <p:cNvPr id="16386" name="Picture 2" descr="Resultado de imagen para computo movil">
            <a:extLst>
              <a:ext uri="{FF2B5EF4-FFF2-40B4-BE49-F238E27FC236}">
                <a16:creationId xmlns:a16="http://schemas.microsoft.com/office/drawing/2014/main" id="{406ADF73-ECFA-4971-8E03-26E22C500D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7332" y="2731789"/>
            <a:ext cx="6762750" cy="361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122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A111CD3-2CA6-4C63-91BF-2BA11B2E4A89}"/>
              </a:ext>
            </a:extLst>
          </p:cNvPr>
          <p:cNvSpPr>
            <a:spLocks noGrp="1"/>
          </p:cNvSpPr>
          <p:nvPr>
            <p:ph idx="1"/>
          </p:nvPr>
        </p:nvSpPr>
        <p:spPr>
          <a:xfrm>
            <a:off x="503583" y="1331259"/>
            <a:ext cx="11171581" cy="4195481"/>
          </a:xfrm>
        </p:spPr>
        <p:txBody>
          <a:bodyPr/>
          <a:lstStyle/>
          <a:p>
            <a:pPr algn="just"/>
            <a:r>
              <a:rPr lang="es-MX" dirty="0"/>
              <a:t>Es por eso que el término computación móvil, se ha convertido en una situación familiar en nuestra sociedad, si pensamos, por ejemplo, en los teléfonos celulares, los cuales han tenido un crecimiento vertiginoso, llegando cada día a formar parte de la vida de las personas, estos poseen una gran acogida debido a las diversas aplicaciones que traen preinstalados, con la posibilidad de incluir muchos programas o aplicaciones cuando el usuario desee. </a:t>
            </a:r>
          </a:p>
        </p:txBody>
      </p:sp>
      <p:pic>
        <p:nvPicPr>
          <p:cNvPr id="17410" name="Picture 2" descr="Resultado de imagen para computo movil">
            <a:extLst>
              <a:ext uri="{FF2B5EF4-FFF2-40B4-BE49-F238E27FC236}">
                <a16:creationId xmlns:a16="http://schemas.microsoft.com/office/drawing/2014/main" id="{B096A31B-2928-4175-B50E-98CABA9E8C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117" y="3666696"/>
            <a:ext cx="5486840" cy="2936619"/>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Imagen relacionada">
            <a:extLst>
              <a:ext uri="{FF2B5EF4-FFF2-40B4-BE49-F238E27FC236}">
                <a16:creationId xmlns:a16="http://schemas.microsoft.com/office/drawing/2014/main" id="{189C63E5-7A34-4190-ADE9-08D463AED0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0456" y="3499791"/>
            <a:ext cx="4824198" cy="3027947"/>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Resultado de imagen para computo movil">
            <a:extLst>
              <a:ext uri="{FF2B5EF4-FFF2-40B4-BE49-F238E27FC236}">
                <a16:creationId xmlns:a16="http://schemas.microsoft.com/office/drawing/2014/main" id="{8C4CCE7B-AC84-4824-9E31-CF07DA17EB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819" y="3336434"/>
            <a:ext cx="3004339" cy="3191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2956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C6C312-92CB-4115-9298-0A5168654BFD}"/>
              </a:ext>
            </a:extLst>
          </p:cNvPr>
          <p:cNvSpPr>
            <a:spLocks noGrp="1"/>
          </p:cNvSpPr>
          <p:nvPr>
            <p:ph type="title"/>
          </p:nvPr>
        </p:nvSpPr>
        <p:spPr>
          <a:xfrm>
            <a:off x="566598" y="227431"/>
            <a:ext cx="9404723" cy="1400530"/>
          </a:xfrm>
        </p:spPr>
        <p:txBody>
          <a:bodyPr/>
          <a:lstStyle/>
          <a:p>
            <a:r>
              <a:rPr lang="es-MX" b="1" dirty="0"/>
              <a:t>EL COMPUTO MÓVIL Y EL HARDWARE. </a:t>
            </a:r>
            <a:endParaRPr lang="es-MX" dirty="0"/>
          </a:p>
        </p:txBody>
      </p:sp>
      <p:sp>
        <p:nvSpPr>
          <p:cNvPr id="3" name="Marcador de contenido 2">
            <a:extLst>
              <a:ext uri="{FF2B5EF4-FFF2-40B4-BE49-F238E27FC236}">
                <a16:creationId xmlns:a16="http://schemas.microsoft.com/office/drawing/2014/main" id="{C2415F0E-A2DB-4A98-8E68-4293D83A9EED}"/>
              </a:ext>
            </a:extLst>
          </p:cNvPr>
          <p:cNvSpPr>
            <a:spLocks noGrp="1"/>
          </p:cNvSpPr>
          <p:nvPr>
            <p:ph idx="1"/>
          </p:nvPr>
        </p:nvSpPr>
        <p:spPr>
          <a:xfrm>
            <a:off x="284922" y="1774622"/>
            <a:ext cx="11622156" cy="4195481"/>
          </a:xfrm>
        </p:spPr>
        <p:txBody>
          <a:bodyPr/>
          <a:lstStyle/>
          <a:p>
            <a:pPr algn="just"/>
            <a:r>
              <a:rPr lang="es-MX" dirty="0"/>
              <a:t>Si leemos la definición de computo móvil, veremos que se basa en la implementación de herramientas físicas (Hardware) controladas desde luego, por un programa o proceso( Software), el campo de desarrollo de la parte física del cómputo móvil tiene ya demasiadas ramas, en las que se busca optimizar procesos mejorando el equipo con el que se cuenta, un ejemplo actual podría verse con el cambio que sufren los celulares al minuto, cada vez se utilizan mejores materiales que permitan mediante el uso de software una tecnología innovadora, son más ligeros, más resistentes, mas rápidos y de calidad. </a:t>
            </a:r>
          </a:p>
        </p:txBody>
      </p:sp>
      <p:pic>
        <p:nvPicPr>
          <p:cNvPr id="3074" name="Picture 2" descr="Resultado de imagen para hardware">
            <a:extLst>
              <a:ext uri="{FF2B5EF4-FFF2-40B4-BE49-F238E27FC236}">
                <a16:creationId xmlns:a16="http://schemas.microsoft.com/office/drawing/2014/main" id="{A8B5FD84-7D6E-4305-A82F-734BB753FC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6846" y="4020719"/>
            <a:ext cx="5114925" cy="260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2107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Resultado de imagen para computacion ubicua ejemplos">
            <a:extLst>
              <a:ext uri="{FF2B5EF4-FFF2-40B4-BE49-F238E27FC236}">
                <a16:creationId xmlns:a16="http://schemas.microsoft.com/office/drawing/2014/main" id="{E8A92FB9-E34B-4B7A-A2A0-5F5B6DBA05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255756">
            <a:off x="8418335" y="4050801"/>
            <a:ext cx="3335781" cy="1876377"/>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Resultado de imagen para IoT">
            <a:extLst>
              <a:ext uri="{FF2B5EF4-FFF2-40B4-BE49-F238E27FC236}">
                <a16:creationId xmlns:a16="http://schemas.microsoft.com/office/drawing/2014/main" id="{FD136107-3CC3-4F99-AAE2-B0FF0C670C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1786" y="3058785"/>
            <a:ext cx="6191250" cy="348615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1AF0F014-F245-4E33-AEAE-4863782E251C}"/>
              </a:ext>
            </a:extLst>
          </p:cNvPr>
          <p:cNvSpPr>
            <a:spLocks noGrp="1"/>
          </p:cNvSpPr>
          <p:nvPr>
            <p:ph type="title"/>
          </p:nvPr>
        </p:nvSpPr>
        <p:spPr>
          <a:xfrm>
            <a:off x="5011785" y="609601"/>
            <a:ext cx="1084215" cy="1400530"/>
          </a:xfrm>
        </p:spPr>
        <p:txBody>
          <a:bodyPr/>
          <a:lstStyle/>
          <a:p>
            <a:r>
              <a:rPr lang="es-MX" dirty="0" err="1"/>
              <a:t>IoT</a:t>
            </a:r>
            <a:r>
              <a:rPr lang="es-MX" dirty="0"/>
              <a:t>.</a:t>
            </a:r>
          </a:p>
        </p:txBody>
      </p:sp>
      <p:sp>
        <p:nvSpPr>
          <p:cNvPr id="3" name="Marcador de contenido 2">
            <a:extLst>
              <a:ext uri="{FF2B5EF4-FFF2-40B4-BE49-F238E27FC236}">
                <a16:creationId xmlns:a16="http://schemas.microsoft.com/office/drawing/2014/main" id="{0B6D20EE-2FB3-49A8-8DE1-797F71FADCE4}"/>
              </a:ext>
            </a:extLst>
          </p:cNvPr>
          <p:cNvSpPr>
            <a:spLocks noGrp="1"/>
          </p:cNvSpPr>
          <p:nvPr>
            <p:ph idx="1"/>
          </p:nvPr>
        </p:nvSpPr>
        <p:spPr>
          <a:xfrm>
            <a:off x="646111" y="2052918"/>
            <a:ext cx="11241089" cy="4195481"/>
          </a:xfrm>
        </p:spPr>
        <p:txBody>
          <a:bodyPr/>
          <a:lstStyle/>
          <a:p>
            <a:r>
              <a:rPr lang="es-MX" dirty="0"/>
              <a:t>Internet de las Cosas es una red de objetos físicos –vehículos, máquinas, electrodomésticos y más– que utiliza sensores y API para conectarse e intercambiar datos por internet. </a:t>
            </a:r>
          </a:p>
          <a:p>
            <a:r>
              <a:rPr lang="es-MX" dirty="0"/>
              <a:t>El gran crecimiento de </a:t>
            </a:r>
            <a:r>
              <a:rPr lang="es-MX" dirty="0" err="1"/>
              <a:t>IoT</a:t>
            </a:r>
            <a:r>
              <a:rPr lang="es-MX" dirty="0"/>
              <a:t> en los próximos años permitirá que cualquier objeto dotado de sensores o funcionalidades sea una fuente de datos. </a:t>
            </a:r>
          </a:p>
        </p:txBody>
      </p:sp>
      <p:pic>
        <p:nvPicPr>
          <p:cNvPr id="7172" name="Picture 4" descr="Resultado de imagen para IoT">
            <a:extLst>
              <a:ext uri="{FF2B5EF4-FFF2-40B4-BE49-F238E27FC236}">
                <a16:creationId xmlns:a16="http://schemas.microsoft.com/office/drawing/2014/main" id="{CA92F634-C8F3-4D29-98FD-22B7BB1E49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2419" y="15007"/>
            <a:ext cx="2902946" cy="2041134"/>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Resultado de imagen para IoT">
            <a:extLst>
              <a:ext uri="{FF2B5EF4-FFF2-40B4-BE49-F238E27FC236}">
                <a16:creationId xmlns:a16="http://schemas.microsoft.com/office/drawing/2014/main" id="{E40E2543-0E1A-4B03-9A78-C58C032310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511" y="4015010"/>
            <a:ext cx="2395675" cy="2276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744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33322C-94CD-47EC-A958-97E62DDEAD82}"/>
              </a:ext>
            </a:extLst>
          </p:cNvPr>
          <p:cNvSpPr>
            <a:spLocks noGrp="1"/>
          </p:cNvSpPr>
          <p:nvPr>
            <p:ph type="title"/>
          </p:nvPr>
        </p:nvSpPr>
        <p:spPr/>
        <p:txBody>
          <a:bodyPr/>
          <a:lstStyle/>
          <a:p>
            <a:r>
              <a:rPr lang="es-MX" dirty="0"/>
              <a:t>La Computación Ubicua. </a:t>
            </a:r>
          </a:p>
        </p:txBody>
      </p:sp>
      <p:sp>
        <p:nvSpPr>
          <p:cNvPr id="3" name="Marcador de contenido 2">
            <a:extLst>
              <a:ext uri="{FF2B5EF4-FFF2-40B4-BE49-F238E27FC236}">
                <a16:creationId xmlns:a16="http://schemas.microsoft.com/office/drawing/2014/main" id="{FB6A4E18-8C0A-4119-B9B5-6A6AA0B06522}"/>
              </a:ext>
            </a:extLst>
          </p:cNvPr>
          <p:cNvSpPr>
            <a:spLocks noGrp="1"/>
          </p:cNvSpPr>
          <p:nvPr>
            <p:ph idx="1"/>
          </p:nvPr>
        </p:nvSpPr>
        <p:spPr>
          <a:xfrm>
            <a:off x="331304" y="1536083"/>
            <a:ext cx="11290852" cy="4195481"/>
          </a:xfrm>
        </p:spPr>
        <p:txBody>
          <a:bodyPr/>
          <a:lstStyle/>
          <a:p>
            <a:r>
              <a:rPr lang="es-MX" dirty="0"/>
              <a:t>Este tipo de computación móvil y ubicua se basa en una internet de las cosas: una proliferación de sensores, pantallas, comunicaciones inalámbricas y otras entradas diversas como gestos. La computación ubicua servirá a la experiencia del usuario futuro con contenido rico e impacto emocional desde las aplicaciones interconectadas que los enganchen. La adición de sensores, conectividad y cómputo a productos aparentemente ordinarios abre un abanico de nuevas posibilidades para las empresas. </a:t>
            </a:r>
          </a:p>
        </p:txBody>
      </p:sp>
      <p:pic>
        <p:nvPicPr>
          <p:cNvPr id="6146" name="Picture 2" descr="Resultado de imagen para computacion ubicua ejemplos">
            <a:extLst>
              <a:ext uri="{FF2B5EF4-FFF2-40B4-BE49-F238E27FC236}">
                <a16:creationId xmlns:a16="http://schemas.microsoft.com/office/drawing/2014/main" id="{CFD2D373-195D-41C3-B4B2-3FCA1A1F20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0107" y="3629808"/>
            <a:ext cx="3128867" cy="28644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n relacionada">
            <a:extLst>
              <a:ext uri="{FF2B5EF4-FFF2-40B4-BE49-F238E27FC236}">
                <a16:creationId xmlns:a16="http://schemas.microsoft.com/office/drawing/2014/main" id="{F2B1BF81-365F-4DD2-B0B7-9A121E44CA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05" t="13699" r="19333" b="15356"/>
          <a:stretch/>
        </p:blipFill>
        <p:spPr bwMode="auto">
          <a:xfrm>
            <a:off x="2610678" y="3615641"/>
            <a:ext cx="3379193" cy="2878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16193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7481DF-907A-41B8-8F82-B8BC93687C63}"/>
              </a:ext>
            </a:extLst>
          </p:cNvPr>
          <p:cNvSpPr>
            <a:spLocks noGrp="1"/>
          </p:cNvSpPr>
          <p:nvPr>
            <p:ph type="title"/>
          </p:nvPr>
        </p:nvSpPr>
        <p:spPr/>
        <p:txBody>
          <a:bodyPr/>
          <a:lstStyle/>
          <a:p>
            <a:r>
              <a:rPr lang="es-MX" dirty="0"/>
              <a:t>Ciencia de Datos* y las Baterías </a:t>
            </a:r>
          </a:p>
        </p:txBody>
      </p:sp>
      <p:sp>
        <p:nvSpPr>
          <p:cNvPr id="3" name="Marcador de contenido 2">
            <a:extLst>
              <a:ext uri="{FF2B5EF4-FFF2-40B4-BE49-F238E27FC236}">
                <a16:creationId xmlns:a16="http://schemas.microsoft.com/office/drawing/2014/main" id="{40929662-4EFD-40DF-926D-23F83FDD4042}"/>
              </a:ext>
            </a:extLst>
          </p:cNvPr>
          <p:cNvSpPr>
            <a:spLocks noGrp="1"/>
          </p:cNvSpPr>
          <p:nvPr>
            <p:ph idx="1"/>
          </p:nvPr>
        </p:nvSpPr>
        <p:spPr>
          <a:xfrm>
            <a:off x="646112" y="1325218"/>
            <a:ext cx="11161576" cy="4923182"/>
          </a:xfrm>
        </p:spPr>
        <p:txBody>
          <a:bodyPr/>
          <a:lstStyle/>
          <a:p>
            <a:pPr algn="just"/>
            <a:r>
              <a:rPr lang="es-MX" dirty="0"/>
              <a:t>*Hardware: Arquitecturas para dispositivos con bajos recursos, tecnologías de visualización, empaquetamientos de circuitos, circuitos de uso específico, ahorro de energía y tecnología de baterías. </a:t>
            </a:r>
          </a:p>
          <a:p>
            <a:pPr algn="just"/>
            <a:r>
              <a:rPr lang="es-MX" dirty="0"/>
              <a:t>Una de las alternativas que actualmente se investiga en muchos grupos en el mundo es la capacidad de cosechar energía a partir de las ondas electromagnéticas presentes en el medio ambiente. Las expectativas de aplicación de la energía colectada de la atmósfera giran alrededor de aplicaciones móviles que consuman muy poca energía y en las cuales resulte altamente recomendable que no se tengan baterías para almacenamiento de energía o que el requerimiento de estas sea mínimo, lográndose una autonomía de operación aceptable. </a:t>
            </a:r>
          </a:p>
        </p:txBody>
      </p:sp>
      <p:pic>
        <p:nvPicPr>
          <p:cNvPr id="8194" name="Picture 2" descr="Resultado de imagen para innovacion en las baterias">
            <a:extLst>
              <a:ext uri="{FF2B5EF4-FFF2-40B4-BE49-F238E27FC236}">
                <a16:creationId xmlns:a16="http://schemas.microsoft.com/office/drawing/2014/main" id="{84B7483C-32A0-4D5E-A7E3-62C7B2D660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2713" y="4632669"/>
            <a:ext cx="2543175" cy="180022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Resultado de imagen para innovacion en las baterias">
            <a:extLst>
              <a:ext uri="{FF2B5EF4-FFF2-40B4-BE49-F238E27FC236}">
                <a16:creationId xmlns:a16="http://schemas.microsoft.com/office/drawing/2014/main" id="{C44B9D10-05A0-4809-A5B3-22EA06A313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111" y="4632669"/>
            <a:ext cx="3301272" cy="180022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Resultado de imagen para baterias para cargar modernas">
            <a:extLst>
              <a:ext uri="{FF2B5EF4-FFF2-40B4-BE49-F238E27FC236}">
                <a16:creationId xmlns:a16="http://schemas.microsoft.com/office/drawing/2014/main" id="{FEF97C55-A7E8-45FD-8C7F-963C911F07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2088" y="4632669"/>
            <a:ext cx="2994246" cy="1993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264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279153-9C76-4D8D-8EB3-94FA158A3770}"/>
              </a:ext>
            </a:extLst>
          </p:cNvPr>
          <p:cNvSpPr>
            <a:spLocks noGrp="1"/>
          </p:cNvSpPr>
          <p:nvPr>
            <p:ph type="title"/>
          </p:nvPr>
        </p:nvSpPr>
        <p:spPr>
          <a:xfrm>
            <a:off x="460581" y="346700"/>
            <a:ext cx="9404723" cy="1400530"/>
          </a:xfrm>
        </p:spPr>
        <p:txBody>
          <a:bodyPr/>
          <a:lstStyle/>
          <a:p>
            <a:r>
              <a:rPr lang="es-MX" dirty="0"/>
              <a:t>Telecomunicaciones e Infraestructura de Redes. </a:t>
            </a:r>
          </a:p>
        </p:txBody>
      </p:sp>
      <p:sp>
        <p:nvSpPr>
          <p:cNvPr id="3" name="Marcador de contenido 2">
            <a:extLst>
              <a:ext uri="{FF2B5EF4-FFF2-40B4-BE49-F238E27FC236}">
                <a16:creationId xmlns:a16="http://schemas.microsoft.com/office/drawing/2014/main" id="{E78294EF-177E-4B52-8AC9-51E0A2074D32}"/>
              </a:ext>
            </a:extLst>
          </p:cNvPr>
          <p:cNvSpPr>
            <a:spLocks noGrp="1"/>
          </p:cNvSpPr>
          <p:nvPr>
            <p:ph idx="1"/>
          </p:nvPr>
        </p:nvSpPr>
        <p:spPr>
          <a:xfrm>
            <a:off x="460581" y="2052918"/>
            <a:ext cx="7121760" cy="4195481"/>
          </a:xfrm>
        </p:spPr>
        <p:txBody>
          <a:bodyPr>
            <a:normAutofit/>
          </a:bodyPr>
          <a:lstStyle/>
          <a:p>
            <a:pPr algn="just"/>
            <a:r>
              <a:rPr lang="es-MX" dirty="0"/>
              <a:t>Las telecomunicaciones comprenden los medios para transmitir, emitir o recibir, signos, señales, texto, imágenes fijas o en movimiento, sonidos o datos de cualquier naturaleza, entre dos o más puntos geográficos a cualquier distancia a través de cables, radioelectricidad, medios ópticos u otros medios electromagnéticos.</a:t>
            </a:r>
          </a:p>
          <a:p>
            <a:pPr algn="just"/>
            <a:r>
              <a:rPr lang="es-MX" dirty="0"/>
              <a:t>Sistemas de transmisión de información que serán usados por un ordenador, un teléfono, una maquina adaptada mediante las tecnologías de computo móvil y que harán del uso de las cosas una manera más sencilla de funcionamiento. </a:t>
            </a:r>
          </a:p>
        </p:txBody>
      </p:sp>
      <p:pic>
        <p:nvPicPr>
          <p:cNvPr id="15362" name="Picture 2" descr="Resultado de imagen para infraestructura de redes">
            <a:extLst>
              <a:ext uri="{FF2B5EF4-FFF2-40B4-BE49-F238E27FC236}">
                <a16:creationId xmlns:a16="http://schemas.microsoft.com/office/drawing/2014/main" id="{122922E2-E126-4938-BFB0-37278FD292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2179" y="2626658"/>
            <a:ext cx="428625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6115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F4C79A-3B5A-441A-92F0-F3A64FF3D14D}"/>
              </a:ext>
            </a:extLst>
          </p:cNvPr>
          <p:cNvSpPr>
            <a:spLocks noGrp="1"/>
          </p:cNvSpPr>
          <p:nvPr>
            <p:ph type="title"/>
          </p:nvPr>
        </p:nvSpPr>
        <p:spPr/>
        <p:txBody>
          <a:bodyPr/>
          <a:lstStyle/>
          <a:p>
            <a:r>
              <a:rPr lang="es-MX" b="1" dirty="0"/>
              <a:t>EL COMPUTO MOVIL Y EL SOFTWARE. </a:t>
            </a:r>
            <a:endParaRPr lang="es-MX" dirty="0"/>
          </a:p>
        </p:txBody>
      </p:sp>
      <p:sp>
        <p:nvSpPr>
          <p:cNvPr id="3" name="Marcador de contenido 2">
            <a:extLst>
              <a:ext uri="{FF2B5EF4-FFF2-40B4-BE49-F238E27FC236}">
                <a16:creationId xmlns:a16="http://schemas.microsoft.com/office/drawing/2014/main" id="{4F62B9AD-D9AE-4C6F-93D3-CE04219B2E63}"/>
              </a:ext>
            </a:extLst>
          </p:cNvPr>
          <p:cNvSpPr>
            <a:spLocks noGrp="1"/>
          </p:cNvSpPr>
          <p:nvPr>
            <p:ph idx="1"/>
          </p:nvPr>
        </p:nvSpPr>
        <p:spPr>
          <a:xfrm>
            <a:off x="646111" y="2052918"/>
            <a:ext cx="5696632" cy="4195481"/>
          </a:xfrm>
        </p:spPr>
        <p:txBody>
          <a:bodyPr>
            <a:normAutofit/>
          </a:bodyPr>
          <a:lstStyle/>
          <a:p>
            <a:r>
              <a:rPr lang="es-MX" dirty="0"/>
              <a:t>CIENCIA DE DATOS.</a:t>
            </a:r>
          </a:p>
          <a:p>
            <a:pPr algn="just"/>
            <a:r>
              <a:rPr lang="es-MX" dirty="0"/>
              <a:t>La ciencia de datos es un campo interdisciplinario que involucra métodos científicos, procesos y sistemas para extraer conocimiento o un mejor entendimiento de datos en sus diferentes formas, ya sea estructurados o no estructurados, lo cual es una continuación de algunos campos de análisis de datos como la estadística, la minería de datos, el aprendizaje automático y la analítica predictiva. </a:t>
            </a:r>
          </a:p>
        </p:txBody>
      </p:sp>
      <p:pic>
        <p:nvPicPr>
          <p:cNvPr id="13314" name="Picture 2" descr="Resultado de imagen para ciencia de datos">
            <a:extLst>
              <a:ext uri="{FF2B5EF4-FFF2-40B4-BE49-F238E27FC236}">
                <a16:creationId xmlns:a16="http://schemas.microsoft.com/office/drawing/2014/main" id="{2843B628-81A8-448F-9023-A9F1362BCB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7763" y="1485899"/>
            <a:ext cx="6162675"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162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8E2F17-C97D-4846-89F8-0B446BB85621}"/>
              </a:ext>
            </a:extLst>
          </p:cNvPr>
          <p:cNvSpPr>
            <a:spLocks noGrp="1"/>
          </p:cNvSpPr>
          <p:nvPr>
            <p:ph type="title"/>
          </p:nvPr>
        </p:nvSpPr>
        <p:spPr>
          <a:xfrm>
            <a:off x="645130" y="916544"/>
            <a:ext cx="9404723" cy="1400530"/>
          </a:xfrm>
        </p:spPr>
        <p:txBody>
          <a:bodyPr/>
          <a:lstStyle/>
          <a:p>
            <a:r>
              <a:rPr lang="es-MX" dirty="0"/>
              <a:t>OBJETIVO.</a:t>
            </a:r>
          </a:p>
        </p:txBody>
      </p:sp>
      <p:sp>
        <p:nvSpPr>
          <p:cNvPr id="3" name="Marcador de contenido 2">
            <a:extLst>
              <a:ext uri="{FF2B5EF4-FFF2-40B4-BE49-F238E27FC236}">
                <a16:creationId xmlns:a16="http://schemas.microsoft.com/office/drawing/2014/main" id="{AF467849-FE05-4144-B89E-EC7257E2B990}"/>
              </a:ext>
            </a:extLst>
          </p:cNvPr>
          <p:cNvSpPr>
            <a:spLocks noGrp="1"/>
          </p:cNvSpPr>
          <p:nvPr>
            <p:ph idx="1"/>
          </p:nvPr>
        </p:nvSpPr>
        <p:spPr>
          <a:xfrm>
            <a:off x="1765921" y="2317074"/>
            <a:ext cx="8946541" cy="4195481"/>
          </a:xfrm>
        </p:spPr>
        <p:txBody>
          <a:bodyPr>
            <a:normAutofit/>
          </a:bodyPr>
          <a:lstStyle/>
          <a:p>
            <a:r>
              <a:rPr lang="es-MX" sz="3200" i="1" dirty="0">
                <a:latin typeface="Baskerville Old Face" panose="02020602080505020303" pitchFamily="18" charset="0"/>
              </a:rPr>
              <a:t>“Conocer y comprender el computo móvil, avances tecnológicos y tendencias en las diferentes ramas asociadas a este tema, en particular </a:t>
            </a:r>
            <a:r>
              <a:rPr lang="es-MX" sz="3200" i="1" dirty="0" err="1">
                <a:latin typeface="Baskerville Old Face" panose="02020602080505020303" pitchFamily="18" charset="0"/>
              </a:rPr>
              <a:t>IoT</a:t>
            </a:r>
            <a:r>
              <a:rPr lang="es-MX" sz="3200" i="1" dirty="0">
                <a:latin typeface="Baskerville Old Face" panose="02020602080505020303" pitchFamily="18" charset="0"/>
              </a:rPr>
              <a:t>”.</a:t>
            </a:r>
          </a:p>
        </p:txBody>
      </p:sp>
    </p:spTree>
    <p:extLst>
      <p:ext uri="{BB962C8B-B14F-4D97-AF65-F5344CB8AC3E}">
        <p14:creationId xmlns:p14="http://schemas.microsoft.com/office/powerpoint/2010/main" val="36771576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5C5E018-8B3E-446E-8178-1D41B69B6787}"/>
              </a:ext>
            </a:extLst>
          </p:cNvPr>
          <p:cNvSpPr>
            <a:spLocks noGrp="1"/>
          </p:cNvSpPr>
          <p:nvPr>
            <p:ph idx="1"/>
          </p:nvPr>
        </p:nvSpPr>
        <p:spPr>
          <a:xfrm>
            <a:off x="397565" y="1073426"/>
            <a:ext cx="11292687" cy="5347251"/>
          </a:xfrm>
        </p:spPr>
        <p:txBody>
          <a:bodyPr>
            <a:normAutofit/>
          </a:bodyPr>
          <a:lstStyle/>
          <a:p>
            <a:pPr algn="just"/>
            <a:r>
              <a:rPr lang="es-MX" dirty="0"/>
              <a:t>Software: Sistemas operativos, multimedia en dispositivos móviles, modelado de la movilidad, programación de aplicaciones para dispositivos móviles, desarrollo de paradigmas para aplicaciones heterogéneas, bases de datos móviles, inteligencia artificial orientada a la movilidad e intercambio de información, ingeniería de software en movilidad y redes inalámbricas, sus protocolos y la seguridad. </a:t>
            </a:r>
          </a:p>
          <a:p>
            <a:pPr algn="just"/>
            <a:endParaRPr lang="es-MX" dirty="0"/>
          </a:p>
          <a:p>
            <a:pPr>
              <a:buFont typeface="Wingdings" panose="05000000000000000000" pitchFamily="2" charset="2"/>
              <a:buChar char="Ø"/>
            </a:pPr>
            <a:r>
              <a:rPr lang="es-MX" dirty="0"/>
              <a:t>Recopilar, procesar y extraer valor de las diversas y extensas bases de datos. </a:t>
            </a:r>
          </a:p>
          <a:p>
            <a:pPr marL="0" indent="0">
              <a:buNone/>
            </a:pPr>
            <a:r>
              <a:rPr lang="es-MX" dirty="0"/>
              <a:t>➢ Imaginación para comprender, visualizar y comunicar sus conclusiones a los no científicos de datos. </a:t>
            </a:r>
          </a:p>
          <a:p>
            <a:pPr marL="0" indent="0">
              <a:buNone/>
            </a:pPr>
            <a:r>
              <a:rPr lang="es-MX" dirty="0"/>
              <a:t>➢ Capacidad para crear soluciones basadas en datos que aumentan los beneficios, reducen los costos. </a:t>
            </a:r>
          </a:p>
          <a:p>
            <a:pPr marL="0" indent="0">
              <a:buNone/>
            </a:pPr>
            <a:r>
              <a:rPr lang="es-MX" dirty="0"/>
              <a:t>➢ Los científicos de datos trabajan en todas las industrias y hacen frente a los grandes proyectos de datos en todos los niveles. </a:t>
            </a:r>
          </a:p>
          <a:p>
            <a:endParaRPr lang="es-MX" dirty="0"/>
          </a:p>
        </p:txBody>
      </p:sp>
      <p:pic>
        <p:nvPicPr>
          <p:cNvPr id="5" name="Picture 2" descr="Resultado de imagen para ciencia de datos">
            <a:extLst>
              <a:ext uri="{FF2B5EF4-FFF2-40B4-BE49-F238E27FC236}">
                <a16:creationId xmlns:a16="http://schemas.microsoft.com/office/drawing/2014/main" id="{3EBD3AF2-E80C-463E-8D35-A23C4DEE74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8242" y="317497"/>
            <a:ext cx="9771331" cy="6103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1313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Resultado de imagen para inteligencia artificial">
            <a:extLst>
              <a:ext uri="{FF2B5EF4-FFF2-40B4-BE49-F238E27FC236}">
                <a16:creationId xmlns:a16="http://schemas.microsoft.com/office/drawing/2014/main" id="{D2CECCB7-E60F-4115-9E20-BA64D18D7A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6525" y="1147763"/>
            <a:ext cx="6838950" cy="4562475"/>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E666ADB0-9312-410A-AF75-DC8A29AF0C8D}"/>
              </a:ext>
            </a:extLst>
          </p:cNvPr>
          <p:cNvSpPr>
            <a:spLocks noGrp="1"/>
          </p:cNvSpPr>
          <p:nvPr>
            <p:ph type="title"/>
          </p:nvPr>
        </p:nvSpPr>
        <p:spPr>
          <a:xfrm>
            <a:off x="487085" y="373205"/>
            <a:ext cx="9404723" cy="1400530"/>
          </a:xfrm>
        </p:spPr>
        <p:txBody>
          <a:bodyPr/>
          <a:lstStyle/>
          <a:p>
            <a:r>
              <a:rPr lang="es-MX" dirty="0"/>
              <a:t>Inteligencia Artificial </a:t>
            </a:r>
          </a:p>
        </p:txBody>
      </p:sp>
      <p:sp>
        <p:nvSpPr>
          <p:cNvPr id="3" name="Marcador de contenido 2">
            <a:extLst>
              <a:ext uri="{FF2B5EF4-FFF2-40B4-BE49-F238E27FC236}">
                <a16:creationId xmlns:a16="http://schemas.microsoft.com/office/drawing/2014/main" id="{54E0DB79-B0C0-46DD-8C57-0B7E1E9027E6}"/>
              </a:ext>
            </a:extLst>
          </p:cNvPr>
          <p:cNvSpPr>
            <a:spLocks noGrp="1"/>
          </p:cNvSpPr>
          <p:nvPr>
            <p:ph idx="1"/>
          </p:nvPr>
        </p:nvSpPr>
        <p:spPr>
          <a:xfrm>
            <a:off x="487085" y="1536084"/>
            <a:ext cx="11217830" cy="4948711"/>
          </a:xfrm>
        </p:spPr>
        <p:txBody>
          <a:bodyPr>
            <a:normAutofit/>
          </a:bodyPr>
          <a:lstStyle/>
          <a:p>
            <a:pPr algn="just"/>
            <a:r>
              <a:rPr lang="es-MX" dirty="0"/>
              <a:t>La actual IA está sirviendo al ser humano de las formas más profanas e inesperadas: simplificando nuestros viajes, echándonos un cable para encontrar ese restaurante ideal cuando nos ruge la tripa o amplificando nuestros videojuegos con nuevas capas de </a:t>
            </a:r>
          </a:p>
          <a:p>
            <a:pPr algn="just"/>
            <a:r>
              <a:rPr lang="es-MX" dirty="0"/>
              <a:t>Interactividad. La IA ha saltado de las grandes granjas de cálculo para colarse en nuestros teléfonos. Y el futuro no puede ser más prometedor. </a:t>
            </a:r>
          </a:p>
          <a:p>
            <a:pPr algn="just"/>
            <a:r>
              <a:rPr lang="es-MX" dirty="0"/>
              <a:t>Además de que la IA nos permite contextos por ejemplo en nuestros móviles como lo son la realidad aumentada, y a grandes niveles la realidad virtual. La realidad aumentada o AR se diferencia del resto por ser en la se complementa el entorno real con objetos digitales. </a:t>
            </a:r>
          </a:p>
        </p:txBody>
      </p:sp>
    </p:spTree>
    <p:extLst>
      <p:ext uri="{BB962C8B-B14F-4D97-AF65-F5344CB8AC3E}">
        <p14:creationId xmlns:p14="http://schemas.microsoft.com/office/powerpoint/2010/main" val="2681634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954F0C-9F18-4428-82E4-E85F9ACFAF05}"/>
              </a:ext>
            </a:extLst>
          </p:cNvPr>
          <p:cNvSpPr>
            <a:spLocks noGrp="1"/>
          </p:cNvSpPr>
          <p:nvPr>
            <p:ph type="title"/>
          </p:nvPr>
        </p:nvSpPr>
        <p:spPr/>
        <p:txBody>
          <a:bodyPr/>
          <a:lstStyle/>
          <a:p>
            <a:r>
              <a:rPr lang="es-MX" dirty="0"/>
              <a:t>Realidad aumentada(AR) y realidad virtual(VR). </a:t>
            </a:r>
          </a:p>
        </p:txBody>
      </p:sp>
      <p:sp>
        <p:nvSpPr>
          <p:cNvPr id="3" name="Marcador de contenido 2">
            <a:extLst>
              <a:ext uri="{FF2B5EF4-FFF2-40B4-BE49-F238E27FC236}">
                <a16:creationId xmlns:a16="http://schemas.microsoft.com/office/drawing/2014/main" id="{C29EABD1-AFA9-4B35-9032-51B293C2DBB3}"/>
              </a:ext>
            </a:extLst>
          </p:cNvPr>
          <p:cNvSpPr>
            <a:spLocks noGrp="1"/>
          </p:cNvSpPr>
          <p:nvPr>
            <p:ph idx="1"/>
          </p:nvPr>
        </p:nvSpPr>
        <p:spPr>
          <a:xfrm>
            <a:off x="646112" y="2052918"/>
            <a:ext cx="10870028" cy="4195481"/>
          </a:xfrm>
        </p:spPr>
        <p:txBody>
          <a:bodyPr/>
          <a:lstStyle/>
          <a:p>
            <a:r>
              <a:rPr lang="es-MX" dirty="0"/>
              <a:t>La </a:t>
            </a:r>
            <a:r>
              <a:rPr lang="es-MX" b="1" dirty="0"/>
              <a:t>REALIDAD VIRTUAL O VR </a:t>
            </a:r>
            <a:r>
              <a:rPr lang="es-MX" dirty="0"/>
              <a:t>se diferencia del resto por ser en la que te sumerges por completo en un mundo virtual. Esto quiere decir que te permite simular una experiencia sensorial completa dentro de un ambiente artificial sin que veas nada de lo que hay en el exterior. </a:t>
            </a:r>
          </a:p>
          <a:p>
            <a:r>
              <a:rPr lang="es-MX" dirty="0"/>
              <a:t>La </a:t>
            </a:r>
            <a:r>
              <a:rPr lang="es-MX" b="1" dirty="0"/>
              <a:t>REALIDAD AUMENTADA O AR </a:t>
            </a:r>
            <a:r>
              <a:rPr lang="es-MX" dirty="0"/>
              <a:t>se diferencia por ser en la se complementa el entorno real con objetos digitales, es decir se crean cosas, personas, animaciones dentro del entorno en el que se encuentra el usuario. Vamos, que ves todo lo que tienes a tu alrededor, pero el ordenador del equipo que lleves frente a los ojos podrá reproducir sobre este entorno objetos, animaciones o datos que realmente no están ahí. </a:t>
            </a:r>
          </a:p>
        </p:txBody>
      </p:sp>
    </p:spTree>
    <p:extLst>
      <p:ext uri="{BB962C8B-B14F-4D97-AF65-F5344CB8AC3E}">
        <p14:creationId xmlns:p14="http://schemas.microsoft.com/office/powerpoint/2010/main" val="2529656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A7D5E2C-ACF6-46D2-AB6A-C5D1636F92C1}"/>
              </a:ext>
            </a:extLst>
          </p:cNvPr>
          <p:cNvSpPr>
            <a:spLocks noGrp="1"/>
          </p:cNvSpPr>
          <p:nvPr>
            <p:ph idx="1"/>
          </p:nvPr>
        </p:nvSpPr>
        <p:spPr>
          <a:xfrm>
            <a:off x="506964" y="343387"/>
            <a:ext cx="8946541" cy="438491"/>
          </a:xfrm>
        </p:spPr>
        <p:txBody>
          <a:bodyPr/>
          <a:lstStyle/>
          <a:p>
            <a:r>
              <a:rPr lang="es-MX" dirty="0"/>
              <a:t>Realidad aumentada (AR)/ Realidad virtual (VR)</a:t>
            </a:r>
          </a:p>
        </p:txBody>
      </p:sp>
      <p:pic>
        <p:nvPicPr>
          <p:cNvPr id="9220" name="Picture 4" descr="Resultado de imagen para realidad aumentada">
            <a:extLst>
              <a:ext uri="{FF2B5EF4-FFF2-40B4-BE49-F238E27FC236}">
                <a16:creationId xmlns:a16="http://schemas.microsoft.com/office/drawing/2014/main" id="{7AC68D56-DF8C-4C18-A8A7-C2EB8FAB4E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920" y="3377271"/>
            <a:ext cx="3543167" cy="240132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Imagen relacionada">
            <a:extLst>
              <a:ext uri="{FF2B5EF4-FFF2-40B4-BE49-F238E27FC236}">
                <a16:creationId xmlns:a16="http://schemas.microsoft.com/office/drawing/2014/main" id="{C4CAB147-554A-4B87-8F50-D2C91F6C40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956" y="4228551"/>
            <a:ext cx="3891385" cy="2529400"/>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Resultado de imagen para realidad aumentada">
            <a:extLst>
              <a:ext uri="{FF2B5EF4-FFF2-40B4-BE49-F238E27FC236}">
                <a16:creationId xmlns:a16="http://schemas.microsoft.com/office/drawing/2014/main" id="{8A0AF7C6-FAD8-4CFC-914A-2D66565D0D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8298" y="2188734"/>
            <a:ext cx="3563871" cy="2377074"/>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Resultado de imagen para realidad aumentada">
            <a:extLst>
              <a:ext uri="{FF2B5EF4-FFF2-40B4-BE49-F238E27FC236}">
                <a16:creationId xmlns:a16="http://schemas.microsoft.com/office/drawing/2014/main" id="{AD69EB90-E346-4F32-94A4-449E7AD000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490" y="1052120"/>
            <a:ext cx="3869076" cy="2054909"/>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Resultado de imagen para realidad virtual">
            <a:extLst>
              <a:ext uri="{FF2B5EF4-FFF2-40B4-BE49-F238E27FC236}">
                <a16:creationId xmlns:a16="http://schemas.microsoft.com/office/drawing/2014/main" id="{B7C78F64-E1FA-470A-8DA8-ADD9D6C98F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3709" y="306783"/>
            <a:ext cx="4232631" cy="2703221"/>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Resultado de imagen para realidad virtual">
            <a:extLst>
              <a:ext uri="{FF2B5EF4-FFF2-40B4-BE49-F238E27FC236}">
                <a16:creationId xmlns:a16="http://schemas.microsoft.com/office/drawing/2014/main" id="{B79DD82D-1EC5-4F8B-A805-86891CD70A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86881" y="2512170"/>
            <a:ext cx="4348864" cy="2598446"/>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Resultado de imagen para play one pelicula">
            <a:extLst>
              <a:ext uri="{FF2B5EF4-FFF2-40B4-BE49-F238E27FC236}">
                <a16:creationId xmlns:a16="http://schemas.microsoft.com/office/drawing/2014/main" id="{DB824269-ED11-45D4-BDF4-9566A534B86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86881" y="4577934"/>
            <a:ext cx="4259459" cy="2100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9323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1A6E90-27BF-4C1A-A192-B4E1D1124609}"/>
              </a:ext>
            </a:extLst>
          </p:cNvPr>
          <p:cNvSpPr>
            <a:spLocks noGrp="1"/>
          </p:cNvSpPr>
          <p:nvPr>
            <p:ph type="title"/>
          </p:nvPr>
        </p:nvSpPr>
        <p:spPr>
          <a:xfrm>
            <a:off x="646111" y="452718"/>
            <a:ext cx="9404723" cy="1005021"/>
          </a:xfrm>
        </p:spPr>
        <p:txBody>
          <a:bodyPr/>
          <a:lstStyle/>
          <a:p>
            <a:r>
              <a:rPr lang="es-MX" dirty="0"/>
              <a:t>Big Data. </a:t>
            </a:r>
          </a:p>
        </p:txBody>
      </p:sp>
      <p:sp>
        <p:nvSpPr>
          <p:cNvPr id="3" name="Marcador de contenido 2">
            <a:extLst>
              <a:ext uri="{FF2B5EF4-FFF2-40B4-BE49-F238E27FC236}">
                <a16:creationId xmlns:a16="http://schemas.microsoft.com/office/drawing/2014/main" id="{4B356996-2E94-416D-9FA8-235515D41FB1}"/>
              </a:ext>
            </a:extLst>
          </p:cNvPr>
          <p:cNvSpPr>
            <a:spLocks noGrp="1"/>
          </p:cNvSpPr>
          <p:nvPr>
            <p:ph idx="1"/>
          </p:nvPr>
        </p:nvSpPr>
        <p:spPr>
          <a:xfrm>
            <a:off x="470453" y="1457739"/>
            <a:ext cx="11251094" cy="4195481"/>
          </a:xfrm>
        </p:spPr>
        <p:txBody>
          <a:bodyPr/>
          <a:lstStyle/>
          <a:p>
            <a:pPr algn="just"/>
            <a:r>
              <a:rPr lang="es-MX" dirty="0"/>
              <a:t>A diario se crean inmensas cantidades de datos nuevos que ya no pueden ser procesados por las herramientas tradicionales; como datos de redes sociales, registros de web, datos de sensores y no estructurados. Estos datos procesados y almacenados por las instituciones rebasan las infraestructuras arquitectónicas del sector del almacenamiento actual. Se estima que en el mundo anualmente se produce una media de poco menos de un terabyte por persona y que en colectivo, se producen en el mundo cerca de cinco </a:t>
            </a:r>
            <a:r>
              <a:rPr lang="es-MX" dirty="0" err="1"/>
              <a:t>zettabytes</a:t>
            </a:r>
            <a:r>
              <a:rPr lang="es-MX" dirty="0"/>
              <a:t> de datos por año. </a:t>
            </a:r>
          </a:p>
        </p:txBody>
      </p:sp>
      <p:pic>
        <p:nvPicPr>
          <p:cNvPr id="10242" name="Picture 2" descr="Resultado de imagen para big data">
            <a:extLst>
              <a:ext uri="{FF2B5EF4-FFF2-40B4-BE49-F238E27FC236}">
                <a16:creationId xmlns:a16="http://schemas.microsoft.com/office/drawing/2014/main" id="{414BC906-3BA9-4C63-A403-0122B50886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5907" y="3912444"/>
            <a:ext cx="5819335" cy="2825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334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189CBDB-1E9F-4CDB-8EE8-84275161D81D}"/>
              </a:ext>
            </a:extLst>
          </p:cNvPr>
          <p:cNvSpPr>
            <a:spLocks noGrp="1"/>
          </p:cNvSpPr>
          <p:nvPr>
            <p:ph idx="1"/>
          </p:nvPr>
        </p:nvSpPr>
        <p:spPr>
          <a:xfrm>
            <a:off x="361191" y="1242207"/>
            <a:ext cx="5522774" cy="6044160"/>
          </a:xfrm>
        </p:spPr>
        <p:txBody>
          <a:bodyPr>
            <a:normAutofit/>
          </a:bodyPr>
          <a:lstStyle/>
          <a:p>
            <a:pPr algn="just"/>
            <a:r>
              <a:rPr lang="es-MX" dirty="0"/>
              <a:t>El Big Data se ve como una herramienta de gran alcance para hacer frente a diversos males que aquejan actualmente a la sociedad, por ejemplo, al ofrecer datos que permitan conocer la investigación sobre el cáncer u otras enfermedades el cambio climático, entre muchos otros aspectos. Sin embargo, también se ve al </a:t>
            </a:r>
            <a:r>
              <a:rPr lang="es-MX" dirty="0" err="1"/>
              <a:t>big</a:t>
            </a:r>
            <a:r>
              <a:rPr lang="es-MX" dirty="0"/>
              <a:t> data como una manifestación preocupante, porque permitiría la invasión de la privacidad y la consecuente disminución de las libertades civiles. </a:t>
            </a:r>
          </a:p>
          <a:p>
            <a:endParaRPr lang="es-MX" dirty="0"/>
          </a:p>
        </p:txBody>
      </p:sp>
      <p:pic>
        <p:nvPicPr>
          <p:cNvPr id="11266" name="Picture 2" descr="Imagen relacionada">
            <a:extLst>
              <a:ext uri="{FF2B5EF4-FFF2-40B4-BE49-F238E27FC236}">
                <a16:creationId xmlns:a16="http://schemas.microsoft.com/office/drawing/2014/main" id="{8F167FE0-CD33-4770-BB9A-C4CF334384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8035" y="1838754"/>
            <a:ext cx="5522774" cy="3180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93083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ED3B92-0595-4B90-AE9C-87C3FDEAE6E4}"/>
              </a:ext>
            </a:extLst>
          </p:cNvPr>
          <p:cNvSpPr>
            <a:spLocks noGrp="1"/>
          </p:cNvSpPr>
          <p:nvPr>
            <p:ph type="title"/>
          </p:nvPr>
        </p:nvSpPr>
        <p:spPr>
          <a:xfrm>
            <a:off x="394320" y="373205"/>
            <a:ext cx="9404723" cy="978517"/>
          </a:xfrm>
        </p:spPr>
        <p:txBody>
          <a:bodyPr/>
          <a:lstStyle/>
          <a:p>
            <a:r>
              <a:rPr lang="es-MX" b="1" dirty="0"/>
              <a:t>SEGURIDAD. </a:t>
            </a:r>
            <a:endParaRPr lang="es-MX" dirty="0"/>
          </a:p>
        </p:txBody>
      </p:sp>
      <p:sp>
        <p:nvSpPr>
          <p:cNvPr id="3" name="Marcador de contenido 2">
            <a:extLst>
              <a:ext uri="{FF2B5EF4-FFF2-40B4-BE49-F238E27FC236}">
                <a16:creationId xmlns:a16="http://schemas.microsoft.com/office/drawing/2014/main" id="{2421B484-3E1B-4020-9B19-7FB34BED72FD}"/>
              </a:ext>
            </a:extLst>
          </p:cNvPr>
          <p:cNvSpPr>
            <a:spLocks noGrp="1"/>
          </p:cNvSpPr>
          <p:nvPr>
            <p:ph idx="1"/>
          </p:nvPr>
        </p:nvSpPr>
        <p:spPr>
          <a:xfrm>
            <a:off x="589721" y="1351722"/>
            <a:ext cx="11012557" cy="4195481"/>
          </a:xfrm>
        </p:spPr>
        <p:txBody>
          <a:bodyPr/>
          <a:lstStyle/>
          <a:p>
            <a:pPr algn="just"/>
            <a:r>
              <a:rPr lang="es-MX" dirty="0"/>
              <a:t>Este es otro punto delicado de la computación móvil, porque el concepto de seguridad es muy amplio y depende del punto de vista de cada persona. Mientras para el empresario significa el control del acceso remoto y la confidencialidad de su información, el usuario lo centra en la actualización de los datos en su terminal. Para mostrar qué tantas variantes tiene este concepto, Algunas empresas ofrecen seguros contra estos contratiempos.</a:t>
            </a:r>
          </a:p>
          <a:p>
            <a:pPr algn="just"/>
            <a:r>
              <a:rPr lang="es-MX" dirty="0"/>
              <a:t>Si, adicionalmente, no se cuenta con los recursos de comunicaciones, entonces habrá que tener especial cuidado en la sincronización de datos, es decir, que la información sea la misma </a:t>
            </a:r>
          </a:p>
          <a:p>
            <a:pPr algn="just"/>
            <a:r>
              <a:rPr lang="es-MX" dirty="0"/>
              <a:t>al menos la mayor parte del tiempo. </a:t>
            </a:r>
          </a:p>
        </p:txBody>
      </p:sp>
      <p:pic>
        <p:nvPicPr>
          <p:cNvPr id="4" name="Imagen 3">
            <a:extLst>
              <a:ext uri="{FF2B5EF4-FFF2-40B4-BE49-F238E27FC236}">
                <a16:creationId xmlns:a16="http://schemas.microsoft.com/office/drawing/2014/main" id="{AF3AB494-36DD-4EFD-BF59-9598F0978FC1}"/>
              </a:ext>
            </a:extLst>
          </p:cNvPr>
          <p:cNvPicPr>
            <a:picLocks noChangeAspect="1"/>
          </p:cNvPicPr>
          <p:nvPr/>
        </p:nvPicPr>
        <p:blipFill>
          <a:blip r:embed="rId2"/>
          <a:stretch>
            <a:fillRect/>
          </a:stretch>
        </p:blipFill>
        <p:spPr>
          <a:xfrm>
            <a:off x="7030278" y="4049220"/>
            <a:ext cx="4572000" cy="2476500"/>
          </a:xfrm>
          <a:prstGeom prst="rect">
            <a:avLst/>
          </a:prstGeom>
        </p:spPr>
      </p:pic>
    </p:spTree>
    <p:extLst>
      <p:ext uri="{BB962C8B-B14F-4D97-AF65-F5344CB8AC3E}">
        <p14:creationId xmlns:p14="http://schemas.microsoft.com/office/powerpoint/2010/main" val="1788365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FC4D89-D32B-4F76-8988-AB5C3045E7CB}"/>
              </a:ext>
            </a:extLst>
          </p:cNvPr>
          <p:cNvSpPr>
            <a:spLocks noGrp="1"/>
          </p:cNvSpPr>
          <p:nvPr>
            <p:ph type="title"/>
          </p:nvPr>
        </p:nvSpPr>
        <p:spPr>
          <a:xfrm>
            <a:off x="407572" y="386457"/>
            <a:ext cx="9404723" cy="952012"/>
          </a:xfrm>
        </p:spPr>
        <p:txBody>
          <a:bodyPr/>
          <a:lstStyle/>
          <a:p>
            <a:r>
              <a:rPr lang="es-MX" b="1" dirty="0"/>
              <a:t>CONLCUSIONES. </a:t>
            </a:r>
            <a:endParaRPr lang="es-MX" dirty="0"/>
          </a:p>
        </p:txBody>
      </p:sp>
      <p:sp>
        <p:nvSpPr>
          <p:cNvPr id="3" name="Marcador de contenido 2">
            <a:extLst>
              <a:ext uri="{FF2B5EF4-FFF2-40B4-BE49-F238E27FC236}">
                <a16:creationId xmlns:a16="http://schemas.microsoft.com/office/drawing/2014/main" id="{A3D4174D-605E-4C93-91A6-B517C82F3B79}"/>
              </a:ext>
            </a:extLst>
          </p:cNvPr>
          <p:cNvSpPr>
            <a:spLocks noGrp="1"/>
          </p:cNvSpPr>
          <p:nvPr>
            <p:ph idx="1"/>
          </p:nvPr>
        </p:nvSpPr>
        <p:spPr>
          <a:xfrm>
            <a:off x="645130" y="2052918"/>
            <a:ext cx="11083044" cy="4195481"/>
          </a:xfrm>
        </p:spPr>
        <p:txBody>
          <a:bodyPr/>
          <a:lstStyle/>
          <a:p>
            <a:r>
              <a:rPr lang="es-MX" dirty="0"/>
              <a:t>Como puede verse, la computación móvil representa el sueño final (hasta hora) de la informática, el llevar toda la información necesaria a todos los usuarios que lo requieran, en el lugar y el momento requerido, pero para ello es menester resolver los problemas que trae consigo la solución, lo cual ya se ha logrado en gran parte, como lo comprueba la existencia de sistemas que trabajan adecuadamente bajo este concepto. </a:t>
            </a:r>
          </a:p>
          <a:p>
            <a:endParaRPr lang="es-MX" dirty="0"/>
          </a:p>
          <a:p>
            <a:r>
              <a:rPr lang="es-MX" dirty="0"/>
              <a:t>Todo resumido en un mapa mental: </a:t>
            </a:r>
          </a:p>
          <a:p>
            <a:pPr marL="0" indent="0">
              <a:buNone/>
            </a:pPr>
            <a:r>
              <a:rPr lang="es-MX" i="1" dirty="0">
                <a:hlinkClick r:id="rId2"/>
              </a:rPr>
              <a:t>https://www.goconqr.com/p/3398168-computo-movil-mind_maps</a:t>
            </a:r>
            <a:endParaRPr lang="es-MX" i="1" dirty="0"/>
          </a:p>
          <a:p>
            <a:endParaRPr lang="es-MX" dirty="0"/>
          </a:p>
        </p:txBody>
      </p:sp>
    </p:spTree>
    <p:extLst>
      <p:ext uri="{BB962C8B-B14F-4D97-AF65-F5344CB8AC3E}">
        <p14:creationId xmlns:p14="http://schemas.microsoft.com/office/powerpoint/2010/main" val="4113434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4E109D-E190-4211-96D6-55B51707EF6D}"/>
              </a:ext>
            </a:extLst>
          </p:cNvPr>
          <p:cNvSpPr>
            <a:spLocks noGrp="1"/>
          </p:cNvSpPr>
          <p:nvPr>
            <p:ph type="title"/>
          </p:nvPr>
        </p:nvSpPr>
        <p:spPr>
          <a:xfrm>
            <a:off x="235294" y="134666"/>
            <a:ext cx="9404723" cy="1400530"/>
          </a:xfrm>
        </p:spPr>
        <p:txBody>
          <a:bodyPr/>
          <a:lstStyle/>
          <a:p>
            <a:r>
              <a:rPr lang="es-MX" dirty="0"/>
              <a:t>PANORAMA.</a:t>
            </a:r>
          </a:p>
        </p:txBody>
      </p:sp>
      <p:sp>
        <p:nvSpPr>
          <p:cNvPr id="3" name="Marcador de contenido 2">
            <a:extLst>
              <a:ext uri="{FF2B5EF4-FFF2-40B4-BE49-F238E27FC236}">
                <a16:creationId xmlns:a16="http://schemas.microsoft.com/office/drawing/2014/main" id="{6AF83FFA-9992-4A44-B5FB-610DE26E3F46}"/>
              </a:ext>
            </a:extLst>
          </p:cNvPr>
          <p:cNvSpPr>
            <a:spLocks noGrp="1"/>
          </p:cNvSpPr>
          <p:nvPr>
            <p:ph idx="1"/>
          </p:nvPr>
        </p:nvSpPr>
        <p:spPr>
          <a:xfrm>
            <a:off x="235294" y="1151770"/>
            <a:ext cx="11612149" cy="4195481"/>
          </a:xfrm>
        </p:spPr>
        <p:txBody>
          <a:bodyPr/>
          <a:lstStyle/>
          <a:p>
            <a:r>
              <a:rPr lang="es-MX" dirty="0"/>
              <a:t>En ciencia ficción, es frecuente encontrarse con personajes que utilizan ciertos aparatos, que con sólo oprimir un botón los transportan por los aires a gran velocidad, especies de cinturones a propulsión, otros que con el uso de control remoto son capaces de controlar lo que sucede en la casa, abren y cierran la puerta del garaje, mandan la comida al horno y hasta poseen un perro mecánico que trae las pantuflas cundo llegan del trabajo y todo con el uso de la tecnología, que a cada autor de ciencia ficción se le ocurre de una manera particular. </a:t>
            </a:r>
          </a:p>
        </p:txBody>
      </p:sp>
      <p:pic>
        <p:nvPicPr>
          <p:cNvPr id="4" name="Imagen 3">
            <a:extLst>
              <a:ext uri="{FF2B5EF4-FFF2-40B4-BE49-F238E27FC236}">
                <a16:creationId xmlns:a16="http://schemas.microsoft.com/office/drawing/2014/main" id="{F6286848-330D-4AC4-BAAF-D93403977522}"/>
              </a:ext>
            </a:extLst>
          </p:cNvPr>
          <p:cNvPicPr>
            <a:picLocks noChangeAspect="1"/>
          </p:cNvPicPr>
          <p:nvPr/>
        </p:nvPicPr>
        <p:blipFill>
          <a:blip r:embed="rId2"/>
          <a:stretch>
            <a:fillRect/>
          </a:stretch>
        </p:blipFill>
        <p:spPr>
          <a:xfrm>
            <a:off x="3408120" y="3429000"/>
            <a:ext cx="5657113" cy="3201000"/>
          </a:xfrm>
          <a:prstGeom prst="rect">
            <a:avLst/>
          </a:prstGeom>
        </p:spPr>
      </p:pic>
    </p:spTree>
    <p:extLst>
      <p:ext uri="{BB962C8B-B14F-4D97-AF65-F5344CB8AC3E}">
        <p14:creationId xmlns:p14="http://schemas.microsoft.com/office/powerpoint/2010/main" val="1794633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0A68400-D811-49C6-820C-98F9421F7D88}"/>
              </a:ext>
            </a:extLst>
          </p:cNvPr>
          <p:cNvSpPr>
            <a:spLocks noGrp="1"/>
          </p:cNvSpPr>
          <p:nvPr>
            <p:ph idx="1"/>
          </p:nvPr>
        </p:nvSpPr>
        <p:spPr>
          <a:xfrm>
            <a:off x="198782" y="1204779"/>
            <a:ext cx="11569148" cy="4195481"/>
          </a:xfrm>
        </p:spPr>
        <p:txBody>
          <a:bodyPr/>
          <a:lstStyle/>
          <a:p>
            <a:r>
              <a:rPr lang="es-MX" dirty="0"/>
              <a:t>En la actualidad las personas que traen su computadora bajo el brazo van en aumento, tampoco son muchas y mucho menos raras, y es que la computación móvil ha dejado de ser un instrumento de presunción, para convertirse en un medio de trabajo. Pero eso no es todo: empieza transformarse en el medio de trabajo. Ya es parte del uniforme de los profesionales, del vendedor y hasta de los repartidores de refrescos que con él controlan el inventario de su camión. </a:t>
            </a:r>
          </a:p>
        </p:txBody>
      </p:sp>
      <p:pic>
        <p:nvPicPr>
          <p:cNvPr id="1030" name="Picture 6" descr="Imagen relacionada">
            <a:extLst>
              <a:ext uri="{FF2B5EF4-FFF2-40B4-BE49-F238E27FC236}">
                <a16:creationId xmlns:a16="http://schemas.microsoft.com/office/drawing/2014/main" id="{895F2D56-EBC1-4F18-8BE7-D6AE59A29E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3514" y="3093327"/>
            <a:ext cx="5204972" cy="34496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n relacionada">
            <a:extLst>
              <a:ext uri="{FF2B5EF4-FFF2-40B4-BE49-F238E27FC236}">
                <a16:creationId xmlns:a16="http://schemas.microsoft.com/office/drawing/2014/main" id="{167DB712-A227-4F82-9FA1-5938E38AC2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2726" y="831853"/>
            <a:ext cx="4195481" cy="419548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sultado de imagen para personas con computadoras">
            <a:extLst>
              <a:ext uri="{FF2B5EF4-FFF2-40B4-BE49-F238E27FC236}">
                <a16:creationId xmlns:a16="http://schemas.microsoft.com/office/drawing/2014/main" id="{7226BD79-32FF-407A-9E0F-6154535206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6454" y="3656417"/>
            <a:ext cx="3122374" cy="218566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sultado de imagen para personas con computadoras">
            <a:extLst>
              <a:ext uri="{FF2B5EF4-FFF2-40B4-BE49-F238E27FC236}">
                <a16:creationId xmlns:a16="http://schemas.microsoft.com/office/drawing/2014/main" id="{8ADDAC4E-C484-44BF-897C-85C73078C2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172" y="3725311"/>
            <a:ext cx="3048000" cy="2047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907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580">
                                          <p:stCondLst>
                                            <p:cond delay="0"/>
                                          </p:stCondLst>
                                        </p:cTn>
                                        <p:tgtEl>
                                          <p:spTgt spid="1026"/>
                                        </p:tgtEl>
                                      </p:cBhvr>
                                    </p:animEffect>
                                    <p:anim calcmode="lin" valueType="num">
                                      <p:cBhvr>
                                        <p:cTn id="8" dur="1822" tmFilter="0,0; 0.14,0.36; 0.43,0.73; 0.71,0.91; 1.0,1.0">
                                          <p:stCondLst>
                                            <p:cond delay="0"/>
                                          </p:stCondLst>
                                        </p:cTn>
                                        <p:tgtEl>
                                          <p:spTgt spid="102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2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2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2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26"/>
                                        </p:tgtEl>
                                        <p:attrNameLst>
                                          <p:attrName>ppt_y</p:attrName>
                                        </p:attrNameLst>
                                      </p:cBhvr>
                                      <p:tavLst>
                                        <p:tav tm="0" fmla="#ppt_y-sin(pi*$)/81">
                                          <p:val>
                                            <p:fltVal val="0"/>
                                          </p:val>
                                        </p:tav>
                                        <p:tav tm="100000">
                                          <p:val>
                                            <p:fltVal val="1"/>
                                          </p:val>
                                        </p:tav>
                                      </p:tavLst>
                                    </p:anim>
                                    <p:animScale>
                                      <p:cBhvr>
                                        <p:cTn id="13" dur="26">
                                          <p:stCondLst>
                                            <p:cond delay="650"/>
                                          </p:stCondLst>
                                        </p:cTn>
                                        <p:tgtEl>
                                          <p:spTgt spid="1026"/>
                                        </p:tgtEl>
                                      </p:cBhvr>
                                      <p:to x="100000" y="60000"/>
                                    </p:animScale>
                                    <p:animScale>
                                      <p:cBhvr>
                                        <p:cTn id="14" dur="166" decel="50000">
                                          <p:stCondLst>
                                            <p:cond delay="676"/>
                                          </p:stCondLst>
                                        </p:cTn>
                                        <p:tgtEl>
                                          <p:spTgt spid="1026"/>
                                        </p:tgtEl>
                                      </p:cBhvr>
                                      <p:to x="100000" y="100000"/>
                                    </p:animScale>
                                    <p:animScale>
                                      <p:cBhvr>
                                        <p:cTn id="15" dur="26">
                                          <p:stCondLst>
                                            <p:cond delay="1312"/>
                                          </p:stCondLst>
                                        </p:cTn>
                                        <p:tgtEl>
                                          <p:spTgt spid="1026"/>
                                        </p:tgtEl>
                                      </p:cBhvr>
                                      <p:to x="100000" y="80000"/>
                                    </p:animScale>
                                    <p:animScale>
                                      <p:cBhvr>
                                        <p:cTn id="16" dur="166" decel="50000">
                                          <p:stCondLst>
                                            <p:cond delay="1338"/>
                                          </p:stCondLst>
                                        </p:cTn>
                                        <p:tgtEl>
                                          <p:spTgt spid="1026"/>
                                        </p:tgtEl>
                                      </p:cBhvr>
                                      <p:to x="100000" y="100000"/>
                                    </p:animScale>
                                    <p:animScale>
                                      <p:cBhvr>
                                        <p:cTn id="17" dur="26">
                                          <p:stCondLst>
                                            <p:cond delay="1642"/>
                                          </p:stCondLst>
                                        </p:cTn>
                                        <p:tgtEl>
                                          <p:spTgt spid="1026"/>
                                        </p:tgtEl>
                                      </p:cBhvr>
                                      <p:to x="100000" y="90000"/>
                                    </p:animScale>
                                    <p:animScale>
                                      <p:cBhvr>
                                        <p:cTn id="18" dur="166" decel="50000">
                                          <p:stCondLst>
                                            <p:cond delay="1668"/>
                                          </p:stCondLst>
                                        </p:cTn>
                                        <p:tgtEl>
                                          <p:spTgt spid="1026"/>
                                        </p:tgtEl>
                                      </p:cBhvr>
                                      <p:to x="100000" y="100000"/>
                                    </p:animScale>
                                    <p:animScale>
                                      <p:cBhvr>
                                        <p:cTn id="19" dur="26">
                                          <p:stCondLst>
                                            <p:cond delay="1808"/>
                                          </p:stCondLst>
                                        </p:cTn>
                                        <p:tgtEl>
                                          <p:spTgt spid="1026"/>
                                        </p:tgtEl>
                                      </p:cBhvr>
                                      <p:to x="100000" y="95000"/>
                                    </p:animScale>
                                    <p:animScale>
                                      <p:cBhvr>
                                        <p:cTn id="20" dur="166" decel="50000">
                                          <p:stCondLst>
                                            <p:cond delay="1834"/>
                                          </p:stCondLst>
                                        </p:cTn>
                                        <p:tgtEl>
                                          <p:spTgt spid="102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EDFCDC-0342-45A0-B906-FD96231BFCA3}"/>
              </a:ext>
            </a:extLst>
          </p:cNvPr>
          <p:cNvSpPr>
            <a:spLocks noGrp="1"/>
          </p:cNvSpPr>
          <p:nvPr>
            <p:ph type="title"/>
          </p:nvPr>
        </p:nvSpPr>
        <p:spPr>
          <a:xfrm>
            <a:off x="517816" y="320196"/>
            <a:ext cx="9404723" cy="1400530"/>
          </a:xfrm>
        </p:spPr>
        <p:txBody>
          <a:bodyPr/>
          <a:lstStyle/>
          <a:p>
            <a:r>
              <a:rPr lang="es-MX" i="1" dirty="0"/>
              <a:t>¿Qué es el Computo Móvil? </a:t>
            </a:r>
            <a:endParaRPr lang="es-MX" dirty="0"/>
          </a:p>
        </p:txBody>
      </p:sp>
      <p:sp>
        <p:nvSpPr>
          <p:cNvPr id="3" name="Marcador de contenido 2">
            <a:extLst>
              <a:ext uri="{FF2B5EF4-FFF2-40B4-BE49-F238E27FC236}">
                <a16:creationId xmlns:a16="http://schemas.microsoft.com/office/drawing/2014/main" id="{88510102-3BBB-4E30-AE8D-A0A2CC3E39D9}"/>
              </a:ext>
            </a:extLst>
          </p:cNvPr>
          <p:cNvSpPr>
            <a:spLocks noGrp="1"/>
          </p:cNvSpPr>
          <p:nvPr>
            <p:ph idx="1"/>
          </p:nvPr>
        </p:nvSpPr>
        <p:spPr>
          <a:xfrm>
            <a:off x="389521" y="1665661"/>
            <a:ext cx="9533018" cy="4195481"/>
          </a:xfrm>
        </p:spPr>
        <p:txBody>
          <a:bodyPr/>
          <a:lstStyle/>
          <a:p>
            <a:r>
              <a:rPr lang="es-MX" i="1" dirty="0"/>
              <a:t>Se puede definir la Computación Móvil como la serie de artefactos y equipos portátiles, hardware, que hacen uso de la computación para lograr su funcionamiento, así, se tiene a las computadoras portátiles, los teléfonos celulares, los cuadernos de notas computarizados, las calculadoras de bolsillo, etc. sin necesidad de estar conectado directamente a la red. </a:t>
            </a:r>
          </a:p>
        </p:txBody>
      </p:sp>
      <p:pic>
        <p:nvPicPr>
          <p:cNvPr id="2050" name="Picture 2" descr="Imagen relacionada">
            <a:extLst>
              <a:ext uri="{FF2B5EF4-FFF2-40B4-BE49-F238E27FC236}">
                <a16:creationId xmlns:a16="http://schemas.microsoft.com/office/drawing/2014/main" id="{802B6693-6DD0-496D-9A06-014BCEEEF6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1108" y="3668339"/>
            <a:ext cx="89535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3040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487044-4E26-4524-89AB-C90D1FB55B51}"/>
              </a:ext>
            </a:extLst>
          </p:cNvPr>
          <p:cNvSpPr>
            <a:spLocks noGrp="1"/>
          </p:cNvSpPr>
          <p:nvPr>
            <p:ph type="title"/>
          </p:nvPr>
        </p:nvSpPr>
        <p:spPr/>
        <p:txBody>
          <a:bodyPr/>
          <a:lstStyle/>
          <a:p>
            <a:r>
              <a:rPr lang="es-MX" b="1" dirty="0"/>
              <a:t>APLICACIONES DEL COMPUTO MÓVIL. </a:t>
            </a:r>
            <a:endParaRPr lang="es-MX" dirty="0"/>
          </a:p>
        </p:txBody>
      </p:sp>
      <p:sp>
        <p:nvSpPr>
          <p:cNvPr id="3" name="Marcador de contenido 2">
            <a:extLst>
              <a:ext uri="{FF2B5EF4-FFF2-40B4-BE49-F238E27FC236}">
                <a16:creationId xmlns:a16="http://schemas.microsoft.com/office/drawing/2014/main" id="{49FABABC-08B6-4F1F-8037-69410B4817D9}"/>
              </a:ext>
            </a:extLst>
          </p:cNvPr>
          <p:cNvSpPr>
            <a:spLocks noGrp="1"/>
          </p:cNvSpPr>
          <p:nvPr>
            <p:ph idx="1"/>
          </p:nvPr>
        </p:nvSpPr>
        <p:spPr/>
        <p:txBody>
          <a:bodyPr>
            <a:normAutofit fontScale="77500" lnSpcReduction="20000"/>
          </a:bodyPr>
          <a:lstStyle/>
          <a:p>
            <a:endParaRPr lang="es-MX" dirty="0"/>
          </a:p>
          <a:p>
            <a:pPr marL="0" indent="0">
              <a:buNone/>
            </a:pPr>
            <a:r>
              <a:rPr lang="es-MX" sz="2200" dirty="0"/>
              <a:t>Manejo de pacientes. </a:t>
            </a:r>
          </a:p>
          <a:p>
            <a:pPr marL="0" indent="0">
              <a:buNone/>
            </a:pPr>
            <a:r>
              <a:rPr lang="es-MX" sz="2200" dirty="0"/>
              <a:t>➢ Ventas directas. </a:t>
            </a:r>
          </a:p>
          <a:p>
            <a:pPr marL="0" indent="0">
              <a:buNone/>
            </a:pPr>
            <a:r>
              <a:rPr lang="es-MX" sz="2200" dirty="0"/>
              <a:t>➢ Servicio a clientes. </a:t>
            </a:r>
          </a:p>
          <a:p>
            <a:pPr marL="0" indent="0">
              <a:buNone/>
            </a:pPr>
            <a:r>
              <a:rPr lang="es-MX" sz="2200" dirty="0"/>
              <a:t>➢ Personal móvil en oficinas. </a:t>
            </a:r>
          </a:p>
          <a:p>
            <a:pPr marL="0" indent="0">
              <a:buNone/>
            </a:pPr>
            <a:r>
              <a:rPr lang="es-MX" sz="2200" dirty="0"/>
              <a:t>➢ Profesionales viajeros. </a:t>
            </a:r>
          </a:p>
          <a:p>
            <a:pPr marL="0" indent="0">
              <a:buNone/>
            </a:pPr>
            <a:r>
              <a:rPr lang="es-MX" sz="2200" dirty="0"/>
              <a:t>➢ Manejo de sucursales. </a:t>
            </a:r>
          </a:p>
          <a:p>
            <a:pPr marL="0" indent="0">
              <a:buNone/>
            </a:pPr>
            <a:r>
              <a:rPr lang="es-MX" sz="2200" dirty="0"/>
              <a:t>➢ Grupos de trabajo. </a:t>
            </a:r>
          </a:p>
          <a:p>
            <a:pPr marL="0" indent="0">
              <a:buNone/>
            </a:pPr>
            <a:r>
              <a:rPr lang="es-MX" sz="2200" dirty="0"/>
              <a:t>➢ Educación. </a:t>
            </a:r>
          </a:p>
          <a:p>
            <a:pPr marL="0" indent="0">
              <a:buNone/>
            </a:pPr>
            <a:r>
              <a:rPr lang="es-MX" sz="2200" dirty="0"/>
              <a:t>➢ Negocios. </a:t>
            </a:r>
          </a:p>
          <a:p>
            <a:pPr marL="0" indent="0">
              <a:buNone/>
            </a:pPr>
            <a:r>
              <a:rPr lang="en-US" sz="2200" dirty="0"/>
              <a:t>➢ La </a:t>
            </a:r>
            <a:r>
              <a:rPr lang="en-US" sz="2200" dirty="0" err="1"/>
              <a:t>Nube</a:t>
            </a:r>
            <a:r>
              <a:rPr lang="en-US" sz="2200" dirty="0"/>
              <a:t> (The Cloud, Cloud Computing). </a:t>
            </a:r>
          </a:p>
          <a:p>
            <a:pPr marL="0" indent="0">
              <a:buNone/>
            </a:pPr>
            <a:r>
              <a:rPr lang="es-MX" sz="2200" dirty="0"/>
              <a:t>➢ Redes celulares. </a:t>
            </a:r>
          </a:p>
        </p:txBody>
      </p:sp>
      <p:pic>
        <p:nvPicPr>
          <p:cNvPr id="4" name="Imagen 3">
            <a:extLst>
              <a:ext uri="{FF2B5EF4-FFF2-40B4-BE49-F238E27FC236}">
                <a16:creationId xmlns:a16="http://schemas.microsoft.com/office/drawing/2014/main" id="{8E548184-7DFB-4D08-953A-67C33EE0E844}"/>
              </a:ext>
            </a:extLst>
          </p:cNvPr>
          <p:cNvPicPr>
            <a:picLocks noChangeAspect="1"/>
          </p:cNvPicPr>
          <p:nvPr/>
        </p:nvPicPr>
        <p:blipFill>
          <a:blip r:embed="rId2"/>
          <a:stretch>
            <a:fillRect/>
          </a:stretch>
        </p:blipFill>
        <p:spPr>
          <a:xfrm>
            <a:off x="5986772" y="2222696"/>
            <a:ext cx="5548760" cy="3385870"/>
          </a:xfrm>
          <a:prstGeom prst="rect">
            <a:avLst/>
          </a:prstGeom>
        </p:spPr>
      </p:pic>
    </p:spTree>
    <p:extLst>
      <p:ext uri="{BB962C8B-B14F-4D97-AF65-F5344CB8AC3E}">
        <p14:creationId xmlns:p14="http://schemas.microsoft.com/office/powerpoint/2010/main" val="14191361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230E29A-E601-4B1C-9999-C9DA8DF85D04}"/>
              </a:ext>
            </a:extLst>
          </p:cNvPr>
          <p:cNvSpPr>
            <a:spLocks noGrp="1"/>
          </p:cNvSpPr>
          <p:nvPr>
            <p:ph idx="1"/>
          </p:nvPr>
        </p:nvSpPr>
        <p:spPr>
          <a:xfrm>
            <a:off x="838268" y="1331259"/>
            <a:ext cx="8946541" cy="4195481"/>
          </a:xfrm>
        </p:spPr>
        <p:txBody>
          <a:bodyPr/>
          <a:lstStyle/>
          <a:p>
            <a:r>
              <a:rPr lang="es-MX" dirty="0"/>
              <a:t>El campo que abarca la computación móvil es inmenso, podría decirse que no hay cosa que no tenga algo en lo más mínimo que ver con el computo móvil, pues se han desencadenado muchas vertientes para este tema, un ejemplo clave es el internet de las cosas (</a:t>
            </a:r>
            <a:r>
              <a:rPr lang="es-MX" dirty="0" err="1"/>
              <a:t>IoT</a:t>
            </a:r>
            <a:r>
              <a:rPr lang="es-MX" dirty="0"/>
              <a:t>), que busca añadirle tecnología a las cosas cotidianas que vemos hoy día, domótica, automatización de procesos, realidad aumentada, programación, etc. </a:t>
            </a:r>
          </a:p>
        </p:txBody>
      </p:sp>
      <p:pic>
        <p:nvPicPr>
          <p:cNvPr id="18434" name="Picture 2" descr="Imagen relacionada">
            <a:extLst>
              <a:ext uri="{FF2B5EF4-FFF2-40B4-BE49-F238E27FC236}">
                <a16:creationId xmlns:a16="http://schemas.microsoft.com/office/drawing/2014/main" id="{8A21F555-76EC-4ECB-9AC5-2C4F342257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2492" y="3595681"/>
            <a:ext cx="4601240" cy="2597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329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1A57A2-3AC2-40CE-86C8-CE15A86384EC}"/>
              </a:ext>
            </a:extLst>
          </p:cNvPr>
          <p:cNvSpPr>
            <a:spLocks noGrp="1"/>
          </p:cNvSpPr>
          <p:nvPr>
            <p:ph type="title"/>
          </p:nvPr>
        </p:nvSpPr>
        <p:spPr/>
        <p:txBody>
          <a:bodyPr/>
          <a:lstStyle/>
          <a:p>
            <a:r>
              <a:rPr lang="es-MX" b="1" dirty="0"/>
              <a:t>TENDENCIAS. </a:t>
            </a:r>
            <a:endParaRPr lang="es-MX" dirty="0"/>
          </a:p>
        </p:txBody>
      </p:sp>
      <p:sp>
        <p:nvSpPr>
          <p:cNvPr id="3" name="Marcador de contenido 2">
            <a:extLst>
              <a:ext uri="{FF2B5EF4-FFF2-40B4-BE49-F238E27FC236}">
                <a16:creationId xmlns:a16="http://schemas.microsoft.com/office/drawing/2014/main" id="{CC7C1EB3-B70D-426E-BB93-964642B7C645}"/>
              </a:ext>
            </a:extLst>
          </p:cNvPr>
          <p:cNvSpPr>
            <a:spLocks noGrp="1"/>
          </p:cNvSpPr>
          <p:nvPr>
            <p:ph idx="1"/>
          </p:nvPr>
        </p:nvSpPr>
        <p:spPr>
          <a:xfrm>
            <a:off x="646111" y="1509579"/>
            <a:ext cx="11135072" cy="4195481"/>
          </a:xfrm>
        </p:spPr>
        <p:txBody>
          <a:bodyPr>
            <a:normAutofit/>
          </a:bodyPr>
          <a:lstStyle/>
          <a:p>
            <a:r>
              <a:rPr lang="es-MX" dirty="0"/>
              <a:t>En fin, nunca se terminaría de enumerar el enorme número de áreas en que esta forma de computación puede cobrar una importancia vital. </a:t>
            </a:r>
          </a:p>
          <a:p>
            <a:r>
              <a:rPr lang="es-MX" dirty="0"/>
              <a:t>Seguramente México experimentará una expansión proporcional de dicho mercado, nicho que ya empieza a ser atacado por algunas empresas. Sin embargo, en general representa una oportunidad de negocios en un mercado muy poco competido hasta ahora. </a:t>
            </a:r>
          </a:p>
        </p:txBody>
      </p:sp>
      <p:pic>
        <p:nvPicPr>
          <p:cNvPr id="1026" name="Picture 2" descr="Resultado de imagen para tecnologia">
            <a:extLst>
              <a:ext uri="{FF2B5EF4-FFF2-40B4-BE49-F238E27FC236}">
                <a16:creationId xmlns:a16="http://schemas.microsoft.com/office/drawing/2014/main" id="{1276B3EA-90C3-4E1F-9B71-79465386BA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5058" y="3380799"/>
            <a:ext cx="5804022" cy="3247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139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n relacionada">
            <a:extLst>
              <a:ext uri="{FF2B5EF4-FFF2-40B4-BE49-F238E27FC236}">
                <a16:creationId xmlns:a16="http://schemas.microsoft.com/office/drawing/2014/main" id="{4024E292-BB77-451F-B930-599F6879E00F}"/>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649" y="16698"/>
            <a:ext cx="12264649" cy="6923593"/>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15D6D2DC-5780-45B2-B650-B3C0BF53F311}"/>
              </a:ext>
            </a:extLst>
          </p:cNvPr>
          <p:cNvSpPr>
            <a:spLocks noGrp="1"/>
          </p:cNvSpPr>
          <p:nvPr>
            <p:ph type="title"/>
          </p:nvPr>
        </p:nvSpPr>
        <p:spPr>
          <a:xfrm>
            <a:off x="1693033" y="227431"/>
            <a:ext cx="9404723" cy="1400530"/>
          </a:xfrm>
        </p:spPr>
        <p:txBody>
          <a:bodyPr/>
          <a:lstStyle/>
          <a:p>
            <a:r>
              <a:rPr lang="es-MX" b="1" dirty="0">
                <a:solidFill>
                  <a:schemeClr val="bg1">
                    <a:lumMod val="95000"/>
                    <a:lumOff val="5000"/>
                  </a:schemeClr>
                </a:solidFill>
              </a:rPr>
              <a:t>El FUTURO DEL COMPUTO MOVIL. </a:t>
            </a:r>
            <a:endParaRPr lang="es-MX" dirty="0">
              <a:solidFill>
                <a:schemeClr val="bg1">
                  <a:lumMod val="95000"/>
                  <a:lumOff val="5000"/>
                </a:schemeClr>
              </a:solidFill>
            </a:endParaRPr>
          </a:p>
        </p:txBody>
      </p:sp>
      <p:sp>
        <p:nvSpPr>
          <p:cNvPr id="4" name="CuadroTexto 3">
            <a:extLst>
              <a:ext uri="{FF2B5EF4-FFF2-40B4-BE49-F238E27FC236}">
                <a16:creationId xmlns:a16="http://schemas.microsoft.com/office/drawing/2014/main" id="{E1109979-D318-422A-A92F-2F07ECFF6AF9}"/>
              </a:ext>
            </a:extLst>
          </p:cNvPr>
          <p:cNvSpPr txBox="1"/>
          <p:nvPr/>
        </p:nvSpPr>
        <p:spPr>
          <a:xfrm>
            <a:off x="477077" y="927696"/>
            <a:ext cx="11343861" cy="4801314"/>
          </a:xfrm>
          <a:prstGeom prst="rect">
            <a:avLst/>
          </a:prstGeom>
          <a:noFill/>
        </p:spPr>
        <p:txBody>
          <a:bodyPr wrap="square" rtlCol="0">
            <a:spAutoFit/>
          </a:bodyPr>
          <a:lstStyle/>
          <a:p>
            <a:pPr algn="just"/>
            <a:endParaRPr lang="es-MX" b="1" dirty="0"/>
          </a:p>
          <a:p>
            <a:pPr marL="285750" indent="-285750" algn="just">
              <a:buFont typeface="Wingdings" panose="05000000000000000000" pitchFamily="2" charset="2"/>
              <a:buChar char="Ø"/>
            </a:pPr>
            <a:r>
              <a:rPr lang="es-MX" b="1" dirty="0">
                <a:solidFill>
                  <a:schemeClr val="bg1">
                    <a:lumMod val="95000"/>
                    <a:lumOff val="5000"/>
                  </a:schemeClr>
                </a:solidFill>
              </a:rPr>
              <a:t>1. MÓVILES CON PODER DE UNA COMPUTADORA. </a:t>
            </a:r>
          </a:p>
          <a:p>
            <a:pPr algn="just"/>
            <a:r>
              <a:rPr lang="es-MX" b="1" dirty="0">
                <a:solidFill>
                  <a:schemeClr val="bg1">
                    <a:lumMod val="95000"/>
                    <a:lumOff val="5000"/>
                  </a:schemeClr>
                </a:solidFill>
              </a:rPr>
              <a:t>En La actualidad, las personas buscan dispositivos Móviles, que tengan la efectividad de una PC. Ejemplo de ello es la Cantidad de Almacenamiento Disponible (Memoria Interna), la Velocidad de su Procesador, La Calidad de sus Imágenes en Pantalla, Sistema GPS y Diseño del Equipo.</a:t>
            </a:r>
          </a:p>
          <a:p>
            <a:pPr algn="just"/>
            <a:r>
              <a:rPr lang="es-MX" b="1" dirty="0">
                <a:solidFill>
                  <a:schemeClr val="bg1">
                    <a:lumMod val="95000"/>
                    <a:lumOff val="5000"/>
                  </a:schemeClr>
                </a:solidFill>
              </a:rPr>
              <a:t> </a:t>
            </a:r>
          </a:p>
          <a:p>
            <a:pPr marL="285750" indent="-285750" algn="just">
              <a:buFont typeface="Wingdings" panose="05000000000000000000" pitchFamily="2" charset="2"/>
              <a:buChar char="Ø"/>
            </a:pPr>
            <a:r>
              <a:rPr lang="es-MX" b="1" dirty="0">
                <a:solidFill>
                  <a:schemeClr val="bg1">
                    <a:lumMod val="95000"/>
                    <a:lumOff val="5000"/>
                  </a:schemeClr>
                </a:solidFill>
              </a:rPr>
              <a:t>2. CAMBIO EN EL USO DE DISPOSITIVOS. </a:t>
            </a:r>
          </a:p>
          <a:p>
            <a:pPr algn="just"/>
            <a:r>
              <a:rPr lang="es-MX" b="1" dirty="0">
                <a:solidFill>
                  <a:schemeClr val="bg1">
                    <a:lumMod val="95000"/>
                    <a:lumOff val="5000"/>
                  </a:schemeClr>
                </a:solidFill>
              </a:rPr>
              <a:t>Este uso cambiará hacia el “cómputo tangible” donde la interacción a través de gestos y datos biométricos será mayor, con ambientes de realidad aumentada más desarrollados y el cómputo como parte del mundo físico.</a:t>
            </a:r>
          </a:p>
          <a:p>
            <a:pPr algn="just"/>
            <a:endParaRPr lang="es-MX" b="1" dirty="0">
              <a:solidFill>
                <a:schemeClr val="bg1">
                  <a:lumMod val="95000"/>
                  <a:lumOff val="5000"/>
                </a:schemeClr>
              </a:solidFill>
            </a:endParaRPr>
          </a:p>
          <a:p>
            <a:pPr marL="285750" indent="-285750" algn="just">
              <a:buFont typeface="Wingdings" panose="05000000000000000000" pitchFamily="2" charset="2"/>
              <a:buChar char="Ø"/>
            </a:pPr>
            <a:r>
              <a:rPr lang="es-MX" b="1" dirty="0">
                <a:solidFill>
                  <a:schemeClr val="bg1">
                    <a:lumMod val="95000"/>
                    <a:lumOff val="5000"/>
                  </a:schemeClr>
                </a:solidFill>
              </a:rPr>
              <a:t>3. USO DE NUEVOSDISPOSITIVOS. </a:t>
            </a:r>
          </a:p>
          <a:p>
            <a:pPr algn="just"/>
            <a:r>
              <a:rPr lang="es-MX" b="1" dirty="0">
                <a:solidFill>
                  <a:schemeClr val="bg1">
                    <a:lumMod val="95000"/>
                    <a:lumOff val="5000"/>
                  </a:schemeClr>
                </a:solidFill>
              </a:rPr>
              <a:t>Los Dispositivos Móviles se convertirán en el centro del individuo en sociedad, donde podrá controlar su entorno a través de un dispositivo desde la palma de su mano. </a:t>
            </a:r>
          </a:p>
          <a:p>
            <a:pPr algn="just"/>
            <a:r>
              <a:rPr lang="es-MX" b="1" dirty="0">
                <a:solidFill>
                  <a:schemeClr val="bg1">
                    <a:lumMod val="95000"/>
                    <a:lumOff val="5000"/>
                  </a:schemeClr>
                </a:solidFill>
              </a:rPr>
              <a:t>Encender o apagar el automóvil, recibir información sobre el consumo de energía de la casa, abrir o cerrar puertas de un inmueble, medir signos vitales o activar la lavadora, son sólo algunos ejemplos de cómo los Dispositivos Móviles se convertirán en el centro de los usuarios. </a:t>
            </a:r>
          </a:p>
        </p:txBody>
      </p:sp>
    </p:spTree>
    <p:extLst>
      <p:ext uri="{BB962C8B-B14F-4D97-AF65-F5344CB8AC3E}">
        <p14:creationId xmlns:p14="http://schemas.microsoft.com/office/powerpoint/2010/main" val="25970109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Verde azulado">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761</TotalTime>
  <Words>2579</Words>
  <Application>Microsoft Office PowerPoint</Application>
  <PresentationFormat>Panorámica</PresentationFormat>
  <Paragraphs>103</Paragraphs>
  <Slides>27</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27</vt:i4>
      </vt:variant>
    </vt:vector>
  </HeadingPairs>
  <TitlesOfParts>
    <vt:vector size="33" baseType="lpstr">
      <vt:lpstr>Arial</vt:lpstr>
      <vt:lpstr>Baskerville Old Face</vt:lpstr>
      <vt:lpstr>Century Gothic</vt:lpstr>
      <vt:lpstr>Wingdings</vt:lpstr>
      <vt:lpstr>Wingdings 3</vt:lpstr>
      <vt:lpstr>Ion</vt:lpstr>
      <vt:lpstr>EL COMPUTO MÓVIL.</vt:lpstr>
      <vt:lpstr>OBJETIVO.</vt:lpstr>
      <vt:lpstr>PANORAMA.</vt:lpstr>
      <vt:lpstr>Presentación de PowerPoint</vt:lpstr>
      <vt:lpstr>¿Qué es el Computo Móvil? </vt:lpstr>
      <vt:lpstr>APLICACIONES DEL COMPUTO MÓVIL. </vt:lpstr>
      <vt:lpstr>Presentación de PowerPoint</vt:lpstr>
      <vt:lpstr>TENDENCIAS. </vt:lpstr>
      <vt:lpstr>El FUTURO DEL COMPUTO MOVIL. </vt:lpstr>
      <vt:lpstr>Presentación de PowerPoint</vt:lpstr>
      <vt:lpstr>Presentación de PowerPoint</vt:lpstr>
      <vt:lpstr>IMPORTANCIA.</vt:lpstr>
      <vt:lpstr>Presentación de PowerPoint</vt:lpstr>
      <vt:lpstr>EL COMPUTO MÓVIL Y EL HARDWARE. </vt:lpstr>
      <vt:lpstr>IoT.</vt:lpstr>
      <vt:lpstr>La Computación Ubicua. </vt:lpstr>
      <vt:lpstr>Ciencia de Datos* y las Baterías </vt:lpstr>
      <vt:lpstr>Telecomunicaciones e Infraestructura de Redes. </vt:lpstr>
      <vt:lpstr>EL COMPUTO MOVIL Y EL SOFTWARE. </vt:lpstr>
      <vt:lpstr>Presentación de PowerPoint</vt:lpstr>
      <vt:lpstr>Inteligencia Artificial </vt:lpstr>
      <vt:lpstr>Realidad aumentada(AR) y realidad virtual(VR). </vt:lpstr>
      <vt:lpstr>Presentación de PowerPoint</vt:lpstr>
      <vt:lpstr>Big Data. </vt:lpstr>
      <vt:lpstr>Presentación de PowerPoint</vt:lpstr>
      <vt:lpstr>SEGURIDAD. </vt:lpstr>
      <vt:lpstr>CONLCUSIONES.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 COMPUTO MÓVIL.</dc:title>
  <dc:creator>usuario</dc:creator>
  <cp:lastModifiedBy>usuario</cp:lastModifiedBy>
  <cp:revision>37</cp:revision>
  <dcterms:created xsi:type="dcterms:W3CDTF">2018-09-30T02:45:59Z</dcterms:created>
  <dcterms:modified xsi:type="dcterms:W3CDTF">2018-10-01T04:08:37Z</dcterms:modified>
</cp:coreProperties>
</file>